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IBM Plex Serif" charset="1" panose="02060503050406000203"/>
      <p:regular r:id="rId15"/>
    </p:embeddedFont>
    <p:embeddedFont>
      <p:font typeface="Canva Sans" charset="1" panose="020B0503030501040103"/>
      <p:regular r:id="rId16"/>
    </p:embeddedFont>
    <p:embeddedFont>
      <p:font typeface="IBM Plex Sans Bold" charset="1" panose="020B0803050203000203"/>
      <p:regular r:id="rId17"/>
    </p:embeddedFont>
    <p:embeddedFont>
      <p:font typeface="IBM Plex Sans" charset="1" panose="020B0503050203000203"/>
      <p:regular r:id="rId18"/>
    </p:embeddedFont>
    <p:embeddedFont>
      <p:font typeface="Canva Sans Bold"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2" Target="../media/image15.pn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6.png" Type="http://schemas.openxmlformats.org/officeDocument/2006/relationships/image"/><Relationship Id="rId9" Target="../media/image4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http://rpubs.com/vinaykumar954/1253293" TargetMode="External" Type="http://schemas.openxmlformats.org/officeDocument/2006/relationships/hyperlink"/><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26.png" Type="http://schemas.openxmlformats.org/officeDocument/2006/relationships/image"/><Relationship Id="rId9" Target="../media/image6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26.png" Type="http://schemas.openxmlformats.org/officeDocument/2006/relationships/image"/><Relationship Id="rId5" Target="../media/image36.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26.png" Type="http://schemas.openxmlformats.org/officeDocument/2006/relationships/image"/><Relationship Id="rId7" Target="../media/image36.pn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785C"/>
        </a:solidFill>
      </p:bgPr>
    </p:bg>
    <p:spTree>
      <p:nvGrpSpPr>
        <p:cNvPr id="1" name=""/>
        <p:cNvGrpSpPr/>
        <p:nvPr/>
      </p:nvGrpSpPr>
      <p:grpSpPr>
        <a:xfrm>
          <a:off x="0" y="0"/>
          <a:ext cx="0" cy="0"/>
          <a:chOff x="0" y="0"/>
          <a:chExt cx="0" cy="0"/>
        </a:xfrm>
      </p:grpSpPr>
      <p:sp>
        <p:nvSpPr>
          <p:cNvPr name="TextBox 2" id="2"/>
          <p:cNvSpPr txBox="true"/>
          <p:nvPr/>
        </p:nvSpPr>
        <p:spPr>
          <a:xfrm rot="0">
            <a:off x="2763996" y="2044113"/>
            <a:ext cx="14092229" cy="1412875"/>
          </a:xfrm>
          <a:prstGeom prst="rect">
            <a:avLst/>
          </a:prstGeom>
        </p:spPr>
        <p:txBody>
          <a:bodyPr anchor="t" rtlCol="false" tIns="0" lIns="0" bIns="0" rIns="0">
            <a:spAutoFit/>
          </a:bodyPr>
          <a:lstStyle/>
          <a:p>
            <a:pPr algn="ctr">
              <a:lnSpc>
                <a:spcPts val="10999"/>
              </a:lnSpc>
            </a:pPr>
            <a:r>
              <a:rPr lang="en-US" sz="9999">
                <a:solidFill>
                  <a:srgbClr val="FDF7F1"/>
                </a:solidFill>
                <a:latin typeface="IBM Plex Serif"/>
                <a:ea typeface="IBM Plex Serif"/>
                <a:cs typeface="IBM Plex Serif"/>
                <a:sym typeface="IBM Plex Serif"/>
              </a:rPr>
              <a:t>Migration Trends:</a:t>
            </a:r>
          </a:p>
        </p:txBody>
      </p:sp>
      <p:sp>
        <p:nvSpPr>
          <p:cNvPr name="Freeform 3" id="3"/>
          <p:cNvSpPr/>
          <p:nvPr/>
        </p:nvSpPr>
        <p:spPr>
          <a:xfrm flipH="false" flipV="true" rot="-4156210">
            <a:off x="1750890" y="-2354313"/>
            <a:ext cx="3005292" cy="5820107"/>
          </a:xfrm>
          <a:custGeom>
            <a:avLst/>
            <a:gdLst/>
            <a:ahLst/>
            <a:cxnLst/>
            <a:rect r="r" b="b" t="t" l="l"/>
            <a:pathLst>
              <a:path h="5820107" w="3005292">
                <a:moveTo>
                  <a:pt x="0" y="5820107"/>
                </a:moveTo>
                <a:lnTo>
                  <a:pt x="3005291" y="5820107"/>
                </a:lnTo>
                <a:lnTo>
                  <a:pt x="3005291" y="0"/>
                </a:lnTo>
                <a:lnTo>
                  <a:pt x="0" y="0"/>
                </a:lnTo>
                <a:lnTo>
                  <a:pt x="0" y="582010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99999">
            <a:off x="4135579" y="-718942"/>
            <a:ext cx="5376197" cy="2157199"/>
          </a:xfrm>
          <a:custGeom>
            <a:avLst/>
            <a:gdLst/>
            <a:ahLst/>
            <a:cxnLst/>
            <a:rect r="r" b="b" t="t" l="l"/>
            <a:pathLst>
              <a:path h="2157199" w="5376197">
                <a:moveTo>
                  <a:pt x="0" y="0"/>
                </a:moveTo>
                <a:lnTo>
                  <a:pt x="5376196" y="0"/>
                </a:lnTo>
                <a:lnTo>
                  <a:pt x="5376196" y="2157199"/>
                </a:lnTo>
                <a:lnTo>
                  <a:pt x="0" y="2157199"/>
                </a:lnTo>
                <a:lnTo>
                  <a:pt x="0" y="0"/>
                </a:lnTo>
                <a:close/>
              </a:path>
            </a:pathLst>
          </a:custGeom>
          <a:blipFill>
            <a:blip r:embed="rId4"/>
            <a:stretch>
              <a:fillRect l="0" t="0" r="0" b="0"/>
            </a:stretch>
          </a:blipFill>
        </p:spPr>
      </p:sp>
      <p:sp>
        <p:nvSpPr>
          <p:cNvPr name="Freeform 5" id="5"/>
          <p:cNvSpPr/>
          <p:nvPr/>
        </p:nvSpPr>
        <p:spPr>
          <a:xfrm flipH="false" flipV="true" rot="5725641">
            <a:off x="11176501" y="6885833"/>
            <a:ext cx="3758269" cy="7278338"/>
          </a:xfrm>
          <a:custGeom>
            <a:avLst/>
            <a:gdLst/>
            <a:ahLst/>
            <a:cxnLst/>
            <a:rect r="r" b="b" t="t" l="l"/>
            <a:pathLst>
              <a:path h="7278338" w="3758269">
                <a:moveTo>
                  <a:pt x="0" y="7278338"/>
                </a:moveTo>
                <a:lnTo>
                  <a:pt x="3758269" y="7278338"/>
                </a:lnTo>
                <a:lnTo>
                  <a:pt x="3758269" y="0"/>
                </a:lnTo>
                <a:lnTo>
                  <a:pt x="0" y="0"/>
                </a:lnTo>
                <a:lnTo>
                  <a:pt x="0" y="727833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666355">
            <a:off x="14943165" y="6916923"/>
            <a:ext cx="4846318" cy="4682754"/>
          </a:xfrm>
          <a:custGeom>
            <a:avLst/>
            <a:gdLst/>
            <a:ahLst/>
            <a:cxnLst/>
            <a:rect r="r" b="b" t="t" l="l"/>
            <a:pathLst>
              <a:path h="4682754" w="4846318">
                <a:moveTo>
                  <a:pt x="0" y="0"/>
                </a:moveTo>
                <a:lnTo>
                  <a:pt x="4846318" y="0"/>
                </a:lnTo>
                <a:lnTo>
                  <a:pt x="4846318" y="4682754"/>
                </a:lnTo>
                <a:lnTo>
                  <a:pt x="0" y="4682754"/>
                </a:lnTo>
                <a:lnTo>
                  <a:pt x="0" y="0"/>
                </a:lnTo>
                <a:close/>
              </a:path>
            </a:pathLst>
          </a:custGeom>
          <a:blipFill>
            <a:blip r:embed="rId7"/>
            <a:stretch>
              <a:fillRect l="0" t="0" r="0" b="0"/>
            </a:stretch>
          </a:blipFill>
        </p:spPr>
      </p:sp>
      <p:sp>
        <p:nvSpPr>
          <p:cNvPr name="Freeform 7" id="7"/>
          <p:cNvSpPr/>
          <p:nvPr/>
        </p:nvSpPr>
        <p:spPr>
          <a:xfrm flipH="false" flipV="false" rot="-7373035">
            <a:off x="15642887" y="7054058"/>
            <a:ext cx="1302834" cy="1336863"/>
          </a:xfrm>
          <a:custGeom>
            <a:avLst/>
            <a:gdLst/>
            <a:ahLst/>
            <a:cxnLst/>
            <a:rect r="r" b="b" t="t" l="l"/>
            <a:pathLst>
              <a:path h="1336863" w="1302834">
                <a:moveTo>
                  <a:pt x="0" y="0"/>
                </a:moveTo>
                <a:lnTo>
                  <a:pt x="1302834" y="0"/>
                </a:lnTo>
                <a:lnTo>
                  <a:pt x="1302834" y="1336863"/>
                </a:lnTo>
                <a:lnTo>
                  <a:pt x="0" y="1336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144000" y="6812531"/>
            <a:ext cx="4690585" cy="997815"/>
          </a:xfrm>
          <a:custGeom>
            <a:avLst/>
            <a:gdLst/>
            <a:ahLst/>
            <a:cxnLst/>
            <a:rect r="r" b="b" t="t" l="l"/>
            <a:pathLst>
              <a:path h="997815" w="4690585">
                <a:moveTo>
                  <a:pt x="0" y="0"/>
                </a:moveTo>
                <a:lnTo>
                  <a:pt x="4690585" y="0"/>
                </a:lnTo>
                <a:lnTo>
                  <a:pt x="4690585" y="997815"/>
                </a:lnTo>
                <a:lnTo>
                  <a:pt x="0" y="9978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638090" y="832029"/>
            <a:ext cx="4351796" cy="3229734"/>
            <a:chOff x="0" y="0"/>
            <a:chExt cx="5802395" cy="4306313"/>
          </a:xfrm>
        </p:grpSpPr>
        <p:sp>
          <p:nvSpPr>
            <p:cNvPr name="Freeform 10" id="10"/>
            <p:cNvSpPr/>
            <p:nvPr/>
          </p:nvSpPr>
          <p:spPr>
            <a:xfrm flipH="true" flipV="false" rot="1092729">
              <a:off x="3213869" y="310667"/>
              <a:ext cx="2321531" cy="2080672"/>
            </a:xfrm>
            <a:custGeom>
              <a:avLst/>
              <a:gdLst/>
              <a:ahLst/>
              <a:cxnLst/>
              <a:rect r="r" b="b" t="t" l="l"/>
              <a:pathLst>
                <a:path h="2080672" w="2321531">
                  <a:moveTo>
                    <a:pt x="2321531" y="0"/>
                  </a:moveTo>
                  <a:lnTo>
                    <a:pt x="0" y="0"/>
                  </a:lnTo>
                  <a:lnTo>
                    <a:pt x="0" y="2080672"/>
                  </a:lnTo>
                  <a:lnTo>
                    <a:pt x="2321531" y="2080672"/>
                  </a:lnTo>
                  <a:lnTo>
                    <a:pt x="2321531"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true" rot="6096560">
              <a:off x="251995" y="620955"/>
              <a:ext cx="3446844" cy="3325225"/>
            </a:xfrm>
            <a:custGeom>
              <a:avLst/>
              <a:gdLst/>
              <a:ahLst/>
              <a:cxnLst/>
              <a:rect r="r" b="b" t="t" l="l"/>
              <a:pathLst>
                <a:path h="3325225" w="3446844">
                  <a:moveTo>
                    <a:pt x="0" y="3325225"/>
                  </a:moveTo>
                  <a:lnTo>
                    <a:pt x="3446844" y="3325225"/>
                  </a:lnTo>
                  <a:lnTo>
                    <a:pt x="3446844" y="0"/>
                  </a:lnTo>
                  <a:lnTo>
                    <a:pt x="0" y="0"/>
                  </a:lnTo>
                  <a:lnTo>
                    <a:pt x="0" y="3325225"/>
                  </a:lnTo>
                  <a:close/>
                </a:path>
              </a:pathLst>
            </a:custGeom>
            <a:blipFill>
              <a:blip r:embed="rId14">
                <a:extLst>
                  <a:ext uri="{96DAC541-7B7A-43D3-8B79-37D633B846F1}">
                    <asvg:svgBlip xmlns:asvg="http://schemas.microsoft.com/office/drawing/2016/SVG/main" r:embed="rId15"/>
                  </a:ext>
                </a:extLst>
              </a:blip>
              <a:stretch>
                <a:fillRect l="-42768" t="0" r="0" b="-35881"/>
              </a:stretch>
            </a:blipFill>
          </p:spPr>
        </p:sp>
      </p:grpSp>
      <p:sp>
        <p:nvSpPr>
          <p:cNvPr name="TextBox 12" id="12"/>
          <p:cNvSpPr txBox="true"/>
          <p:nvPr/>
        </p:nvSpPr>
        <p:spPr>
          <a:xfrm rot="0">
            <a:off x="6051435" y="3799956"/>
            <a:ext cx="11207865" cy="1466223"/>
          </a:xfrm>
          <a:prstGeom prst="rect">
            <a:avLst/>
          </a:prstGeom>
        </p:spPr>
        <p:txBody>
          <a:bodyPr anchor="t" rtlCol="false" tIns="0" lIns="0" bIns="0" rIns="0">
            <a:spAutoFit/>
          </a:bodyPr>
          <a:lstStyle/>
          <a:p>
            <a:pPr algn="ctr">
              <a:lnSpc>
                <a:spcPts val="5720"/>
              </a:lnSpc>
              <a:spcBef>
                <a:spcPct val="0"/>
              </a:spcBef>
            </a:pPr>
            <a:r>
              <a:rPr lang="en-US" sz="5200">
                <a:solidFill>
                  <a:srgbClr val="FDF7F1"/>
                </a:solidFill>
                <a:latin typeface="IBM Plex Serif"/>
                <a:ea typeface="IBM Plex Serif"/>
                <a:cs typeface="IBM Plex Serif"/>
                <a:sym typeface="IBM Plex Serif"/>
              </a:rPr>
              <a:t>Analyzing the Top 10 U.S. States with the Highest Immigrant Inflow</a:t>
            </a:r>
            <a:r>
              <a:rPr lang="en-US" sz="5200">
                <a:solidFill>
                  <a:srgbClr val="FDF7F1"/>
                </a:solidFill>
                <a:latin typeface="IBM Plex Serif"/>
                <a:ea typeface="IBM Plex Serif"/>
                <a:cs typeface="IBM Plex Serif"/>
                <a:sym typeface="IBM Plex Serif"/>
              </a:rPr>
              <a:t> </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DF7F1"/>
                </a:solidFill>
                <a:latin typeface="Canva Sans"/>
                <a:ea typeface="Canva Sans"/>
                <a:cs typeface="Canva Sans"/>
                <a:sym typeface="Canva Sans"/>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785C"/>
        </a:solidFill>
      </p:bgPr>
    </p:bg>
    <p:spTree>
      <p:nvGrpSpPr>
        <p:cNvPr id="1" name=""/>
        <p:cNvGrpSpPr/>
        <p:nvPr/>
      </p:nvGrpSpPr>
      <p:grpSpPr>
        <a:xfrm>
          <a:off x="0" y="0"/>
          <a:ext cx="0" cy="0"/>
          <a:chOff x="0" y="0"/>
          <a:chExt cx="0" cy="0"/>
        </a:xfrm>
      </p:grpSpPr>
      <p:sp>
        <p:nvSpPr>
          <p:cNvPr name="Freeform 2" id="2"/>
          <p:cNvSpPr/>
          <p:nvPr/>
        </p:nvSpPr>
        <p:spPr>
          <a:xfrm flipH="false" flipV="false" rot="1666355">
            <a:off x="-2902946" y="7425283"/>
            <a:ext cx="4846318" cy="4682754"/>
          </a:xfrm>
          <a:custGeom>
            <a:avLst/>
            <a:gdLst/>
            <a:ahLst/>
            <a:cxnLst/>
            <a:rect r="r" b="b" t="t" l="l"/>
            <a:pathLst>
              <a:path h="4682754" w="4846318">
                <a:moveTo>
                  <a:pt x="0" y="0"/>
                </a:moveTo>
                <a:lnTo>
                  <a:pt x="4846318" y="0"/>
                </a:lnTo>
                <a:lnTo>
                  <a:pt x="4846318" y="4682754"/>
                </a:lnTo>
                <a:lnTo>
                  <a:pt x="0" y="4682754"/>
                </a:lnTo>
                <a:lnTo>
                  <a:pt x="0" y="0"/>
                </a:lnTo>
                <a:close/>
              </a:path>
            </a:pathLst>
          </a:custGeom>
          <a:blipFill>
            <a:blip r:embed="rId2"/>
            <a:stretch>
              <a:fillRect l="0" t="0" r="0" b="0"/>
            </a:stretch>
          </a:blipFill>
        </p:spPr>
      </p:sp>
      <p:sp>
        <p:nvSpPr>
          <p:cNvPr name="Freeform 3" id="3"/>
          <p:cNvSpPr/>
          <p:nvPr/>
        </p:nvSpPr>
        <p:spPr>
          <a:xfrm flipH="true" flipV="false" rot="465289">
            <a:off x="827975" y="9082520"/>
            <a:ext cx="5021551" cy="2014897"/>
          </a:xfrm>
          <a:custGeom>
            <a:avLst/>
            <a:gdLst/>
            <a:ahLst/>
            <a:cxnLst/>
            <a:rect r="r" b="b" t="t" l="l"/>
            <a:pathLst>
              <a:path h="2014897" w="5021551">
                <a:moveTo>
                  <a:pt x="5021551" y="0"/>
                </a:moveTo>
                <a:lnTo>
                  <a:pt x="0" y="0"/>
                </a:lnTo>
                <a:lnTo>
                  <a:pt x="0" y="2014897"/>
                </a:lnTo>
                <a:lnTo>
                  <a:pt x="5021551" y="2014897"/>
                </a:lnTo>
                <a:lnTo>
                  <a:pt x="5021551" y="0"/>
                </a:lnTo>
                <a:close/>
              </a:path>
            </a:pathLst>
          </a:custGeom>
          <a:blipFill>
            <a:blip r:embed="rId3"/>
            <a:stretch>
              <a:fillRect l="0" t="0" r="0" b="0"/>
            </a:stretch>
          </a:blipFill>
        </p:spPr>
      </p:sp>
      <p:sp>
        <p:nvSpPr>
          <p:cNvPr name="Freeform 4" id="4"/>
          <p:cNvSpPr/>
          <p:nvPr/>
        </p:nvSpPr>
        <p:spPr>
          <a:xfrm flipH="true" flipV="false" rot="-340836">
            <a:off x="3405223" y="8353155"/>
            <a:ext cx="3031038" cy="1493475"/>
          </a:xfrm>
          <a:custGeom>
            <a:avLst/>
            <a:gdLst/>
            <a:ahLst/>
            <a:cxnLst/>
            <a:rect r="r" b="b" t="t" l="l"/>
            <a:pathLst>
              <a:path h="1493475" w="3031038">
                <a:moveTo>
                  <a:pt x="3031038" y="0"/>
                </a:moveTo>
                <a:lnTo>
                  <a:pt x="0" y="0"/>
                </a:lnTo>
                <a:lnTo>
                  <a:pt x="0" y="1493475"/>
                </a:lnTo>
                <a:lnTo>
                  <a:pt x="3031038" y="1493475"/>
                </a:lnTo>
                <a:lnTo>
                  <a:pt x="303103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193418">
            <a:off x="8716536" y="-790954"/>
            <a:ext cx="10612424" cy="11041770"/>
          </a:xfrm>
          <a:custGeom>
            <a:avLst/>
            <a:gdLst/>
            <a:ahLst/>
            <a:cxnLst/>
            <a:rect r="r" b="b" t="t" l="l"/>
            <a:pathLst>
              <a:path h="11041770" w="10612424">
                <a:moveTo>
                  <a:pt x="0" y="0"/>
                </a:moveTo>
                <a:lnTo>
                  <a:pt x="10612424" y="0"/>
                </a:lnTo>
                <a:lnTo>
                  <a:pt x="10612424" y="11041771"/>
                </a:lnTo>
                <a:lnTo>
                  <a:pt x="0" y="11041771"/>
                </a:lnTo>
                <a:lnTo>
                  <a:pt x="0" y="0"/>
                </a:lnTo>
                <a:close/>
              </a:path>
            </a:pathLst>
          </a:custGeom>
          <a:blipFill>
            <a:blip r:embed="rId6">
              <a:extLst>
                <a:ext uri="{96DAC541-7B7A-43D3-8B79-37D633B846F1}">
                  <asvg:svgBlip xmlns:asvg="http://schemas.microsoft.com/office/drawing/2016/SVG/main" r:embed="rId7"/>
                </a:ext>
              </a:extLst>
            </a:blip>
            <a:stretch>
              <a:fillRect l="-113233" t="-42615" r="0" b="-71401"/>
            </a:stretch>
          </a:blipFill>
        </p:spPr>
      </p:sp>
      <p:sp>
        <p:nvSpPr>
          <p:cNvPr name="Freeform 6" id="6"/>
          <p:cNvSpPr/>
          <p:nvPr/>
        </p:nvSpPr>
        <p:spPr>
          <a:xfrm flipH="false" flipV="true" rot="-3106759">
            <a:off x="14020713" y="4377244"/>
            <a:ext cx="1336095" cy="1846362"/>
          </a:xfrm>
          <a:custGeom>
            <a:avLst/>
            <a:gdLst/>
            <a:ahLst/>
            <a:cxnLst/>
            <a:rect r="r" b="b" t="t" l="l"/>
            <a:pathLst>
              <a:path h="1846362" w="1336095">
                <a:moveTo>
                  <a:pt x="0" y="1846362"/>
                </a:moveTo>
                <a:lnTo>
                  <a:pt x="1336095" y="1846362"/>
                </a:lnTo>
                <a:lnTo>
                  <a:pt x="1336095" y="0"/>
                </a:lnTo>
                <a:lnTo>
                  <a:pt x="0" y="0"/>
                </a:lnTo>
                <a:lnTo>
                  <a:pt x="0" y="184636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910250">
            <a:off x="15643040" y="1817254"/>
            <a:ext cx="1271171" cy="1442463"/>
          </a:xfrm>
          <a:custGeom>
            <a:avLst/>
            <a:gdLst/>
            <a:ahLst/>
            <a:cxnLst/>
            <a:rect r="r" b="b" t="t" l="l"/>
            <a:pathLst>
              <a:path h="1442463" w="1271171">
                <a:moveTo>
                  <a:pt x="0" y="0"/>
                </a:moveTo>
                <a:lnTo>
                  <a:pt x="1271171" y="0"/>
                </a:lnTo>
                <a:lnTo>
                  <a:pt x="1271171" y="1442463"/>
                </a:lnTo>
                <a:lnTo>
                  <a:pt x="0" y="14424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6914301">
            <a:off x="12461758" y="2861374"/>
            <a:ext cx="685798" cy="443751"/>
          </a:xfrm>
          <a:custGeom>
            <a:avLst/>
            <a:gdLst/>
            <a:ahLst/>
            <a:cxnLst/>
            <a:rect r="r" b="b" t="t" l="l"/>
            <a:pathLst>
              <a:path h="443751" w="685798">
                <a:moveTo>
                  <a:pt x="0" y="0"/>
                </a:moveTo>
                <a:lnTo>
                  <a:pt x="685797" y="0"/>
                </a:lnTo>
                <a:lnTo>
                  <a:pt x="685797" y="443751"/>
                </a:lnTo>
                <a:lnTo>
                  <a:pt x="0" y="443751"/>
                </a:lnTo>
                <a:lnTo>
                  <a:pt x="0" y="0"/>
                </a:lnTo>
                <a:close/>
              </a:path>
            </a:pathLst>
          </a:custGeom>
          <a:blipFill>
            <a:blip r:embed="rId12">
              <a:extLst>
                <a:ext uri="{96DAC541-7B7A-43D3-8B79-37D633B846F1}">
                  <asvg:svgBlip xmlns:asvg="http://schemas.microsoft.com/office/drawing/2016/SVG/main" r:embed="rId13"/>
                </a:ext>
              </a:extLst>
            </a:blip>
            <a:stretch>
              <a:fillRect l="-101176" t="0" r="-146191" b="-327521"/>
            </a:stretch>
          </a:blipFill>
        </p:spPr>
      </p:sp>
      <p:sp>
        <p:nvSpPr>
          <p:cNvPr name="Freeform 9" id="9"/>
          <p:cNvSpPr/>
          <p:nvPr/>
        </p:nvSpPr>
        <p:spPr>
          <a:xfrm flipH="false" flipV="false" rot="9337866">
            <a:off x="16994634" y="7596037"/>
            <a:ext cx="4681236" cy="4851022"/>
          </a:xfrm>
          <a:custGeom>
            <a:avLst/>
            <a:gdLst/>
            <a:ahLst/>
            <a:cxnLst/>
            <a:rect r="r" b="b" t="t" l="l"/>
            <a:pathLst>
              <a:path h="4851022" w="4681236">
                <a:moveTo>
                  <a:pt x="0" y="0"/>
                </a:moveTo>
                <a:lnTo>
                  <a:pt x="4681237" y="0"/>
                </a:lnTo>
                <a:lnTo>
                  <a:pt x="4681237" y="4851023"/>
                </a:lnTo>
                <a:lnTo>
                  <a:pt x="0" y="4851023"/>
                </a:lnTo>
                <a:lnTo>
                  <a:pt x="0" y="0"/>
                </a:lnTo>
                <a:close/>
              </a:path>
            </a:pathLst>
          </a:custGeom>
          <a:blipFill>
            <a:blip r:embed="rId14"/>
            <a:stretch>
              <a:fillRect l="0" t="0" r="0" b="0"/>
            </a:stretch>
          </a:blipFill>
        </p:spPr>
      </p:sp>
      <p:sp>
        <p:nvSpPr>
          <p:cNvPr name="TextBox 10" id="10"/>
          <p:cNvSpPr txBox="true"/>
          <p:nvPr/>
        </p:nvSpPr>
        <p:spPr>
          <a:xfrm rot="0">
            <a:off x="588181" y="1560245"/>
            <a:ext cx="12290227" cy="6383080"/>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IBM Plex Sans Bold"/>
                <a:ea typeface="IBM Plex Sans Bold"/>
                <a:cs typeface="IBM Plex Sans Bold"/>
                <a:sym typeface="IBM Plex Sans Bold"/>
              </a:rPr>
              <a:t>Introduction</a:t>
            </a:r>
          </a:p>
          <a:p>
            <a:pPr algn="l">
              <a:lnSpc>
                <a:spcPts val="3601"/>
              </a:lnSpc>
              <a:spcBef>
                <a:spcPct val="0"/>
              </a:spcBef>
            </a:pPr>
            <a:r>
              <a:rPr lang="en-US" sz="2572">
                <a:solidFill>
                  <a:srgbClr val="FFFFFF"/>
                </a:solidFill>
                <a:latin typeface="IBM Plex Sans"/>
                <a:ea typeface="IBM Plex Sans"/>
                <a:cs typeface="IBM Plex Sans"/>
                <a:sym typeface="IBM Plex Sans"/>
              </a:rPr>
              <a:t>• Immigration has influenced the demographics, economies, and cultures of </a:t>
            </a:r>
          </a:p>
          <a:p>
            <a:pPr algn="l">
              <a:lnSpc>
                <a:spcPts val="3601"/>
              </a:lnSpc>
              <a:spcBef>
                <a:spcPct val="0"/>
              </a:spcBef>
            </a:pPr>
            <a:r>
              <a:rPr lang="en-US" sz="2572">
                <a:solidFill>
                  <a:srgbClr val="FFFFFF"/>
                </a:solidFill>
                <a:latin typeface="IBM Plex Sans"/>
                <a:ea typeface="IBM Plex Sans"/>
                <a:cs typeface="IBM Plex Sans"/>
                <a:sym typeface="IBM Plex Sans"/>
              </a:rPr>
              <a:t>   the United States throughout its history.</a:t>
            </a:r>
          </a:p>
          <a:p>
            <a:pPr algn="l">
              <a:lnSpc>
                <a:spcPts val="3601"/>
              </a:lnSpc>
              <a:spcBef>
                <a:spcPct val="0"/>
              </a:spcBef>
            </a:pPr>
          </a:p>
          <a:p>
            <a:pPr algn="l">
              <a:lnSpc>
                <a:spcPts val="3601"/>
              </a:lnSpc>
              <a:spcBef>
                <a:spcPct val="0"/>
              </a:spcBef>
            </a:pPr>
            <a:r>
              <a:rPr lang="en-US" sz="2572">
                <a:solidFill>
                  <a:srgbClr val="FFFFFF"/>
                </a:solidFill>
                <a:latin typeface="IBM Plex Sans"/>
                <a:ea typeface="IBM Plex Sans"/>
                <a:cs typeface="IBM Plex Sans"/>
                <a:sym typeface="IBM Plex Sans"/>
              </a:rPr>
              <a:t>• In the early 20th century, the U.S. was the foremost destination of immigrants </a:t>
            </a:r>
          </a:p>
          <a:p>
            <a:pPr algn="l">
              <a:lnSpc>
                <a:spcPts val="3601"/>
              </a:lnSpc>
              <a:spcBef>
                <a:spcPct val="0"/>
              </a:spcBef>
            </a:pPr>
            <a:r>
              <a:rPr lang="en-US" sz="2572">
                <a:solidFill>
                  <a:srgbClr val="FFFFFF"/>
                </a:solidFill>
                <a:latin typeface="IBM Plex Sans"/>
                <a:ea typeface="IBM Plex Sans"/>
                <a:cs typeface="IBM Plex Sans"/>
                <a:sym typeface="IBM Plex Sans"/>
              </a:rPr>
              <a:t>   seeking economic opportunities and safety.</a:t>
            </a:r>
          </a:p>
          <a:p>
            <a:pPr algn="l">
              <a:lnSpc>
                <a:spcPts val="3601"/>
              </a:lnSpc>
              <a:spcBef>
                <a:spcPct val="0"/>
              </a:spcBef>
            </a:pPr>
          </a:p>
          <a:p>
            <a:pPr algn="l">
              <a:lnSpc>
                <a:spcPts val="3601"/>
              </a:lnSpc>
            </a:pPr>
            <a:r>
              <a:rPr lang="en-US" sz="2572">
                <a:solidFill>
                  <a:srgbClr val="FFFFFF"/>
                </a:solidFill>
                <a:latin typeface="IBM Plex Sans"/>
                <a:ea typeface="IBM Plex Sans"/>
                <a:cs typeface="IBM Plex Sans"/>
                <a:sym typeface="IBM Plex Sans"/>
              </a:rPr>
              <a:t>• Between 2010 and 2022, shifts in migration patterns were induced by changes</a:t>
            </a:r>
            <a:r>
              <a:rPr lang="en-US" sz="2572">
                <a:solidFill>
                  <a:srgbClr val="FFFFFF"/>
                </a:solidFill>
                <a:latin typeface="IBM Plex Sans"/>
                <a:ea typeface="IBM Plex Sans"/>
                <a:cs typeface="IBM Plex Sans"/>
                <a:sym typeface="IBM Plex Sans"/>
              </a:rPr>
              <a:t> </a:t>
            </a:r>
          </a:p>
          <a:p>
            <a:pPr algn="l">
              <a:lnSpc>
                <a:spcPts val="3601"/>
              </a:lnSpc>
              <a:spcBef>
                <a:spcPct val="0"/>
              </a:spcBef>
            </a:pPr>
            <a:r>
              <a:rPr lang="en-US" sz="2572">
                <a:solidFill>
                  <a:srgbClr val="FFFFFF"/>
                </a:solidFill>
                <a:latin typeface="IBM Plex Sans"/>
                <a:ea typeface="IBM Plex Sans"/>
                <a:cs typeface="IBM Plex Sans"/>
                <a:sym typeface="IBM Plex Sans"/>
              </a:rPr>
              <a:t>   in economy, demography, and government policies.</a:t>
            </a:r>
          </a:p>
          <a:p>
            <a:pPr algn="l">
              <a:lnSpc>
                <a:spcPts val="3601"/>
              </a:lnSpc>
              <a:spcBef>
                <a:spcPct val="0"/>
              </a:spcBef>
            </a:pPr>
            <a:r>
              <a:rPr lang="en-US" sz="2572">
                <a:solidFill>
                  <a:srgbClr val="FFFFFF"/>
                </a:solidFill>
                <a:latin typeface="IBM Plex Sans"/>
                <a:ea typeface="IBM Plex Sans"/>
                <a:cs typeface="IBM Plex Sans"/>
                <a:sym typeface="IBM Plex Sans"/>
              </a:rPr>
              <a:t>   </a:t>
            </a:r>
          </a:p>
          <a:p>
            <a:pPr algn="l">
              <a:lnSpc>
                <a:spcPts val="3601"/>
              </a:lnSpc>
              <a:spcBef>
                <a:spcPct val="0"/>
              </a:spcBef>
            </a:pPr>
            <a:r>
              <a:rPr lang="en-US" sz="2572">
                <a:solidFill>
                  <a:srgbClr val="FFFFFF"/>
                </a:solidFill>
                <a:latin typeface="IBM Plex Sans"/>
                <a:ea typeface="IBM Plex Sans"/>
                <a:cs typeface="IBM Plex Sans"/>
                <a:sym typeface="IBM Plex Sans"/>
              </a:rPr>
              <a:t>Top 10 states with high immigrant flow: Arizona, California, Florida, Georgia, Illinois,</a:t>
            </a:r>
          </a:p>
          <a:p>
            <a:pPr algn="l">
              <a:lnSpc>
                <a:spcPts val="3601"/>
              </a:lnSpc>
              <a:spcBef>
                <a:spcPct val="0"/>
              </a:spcBef>
            </a:pPr>
            <a:r>
              <a:rPr lang="en-US" sz="2572">
                <a:solidFill>
                  <a:srgbClr val="FFFFFF"/>
                </a:solidFill>
                <a:latin typeface="IBM Plex Sans"/>
                <a:ea typeface="IBM Plex Sans"/>
                <a:cs typeface="IBM Plex Sans"/>
                <a:sym typeface="IBM Plex Sans"/>
              </a:rPr>
              <a:t>Massachusetts, New Jersey, New York, Texas, and Washington.</a:t>
            </a:r>
          </a:p>
          <a:p>
            <a:pPr algn="l">
              <a:lnSpc>
                <a:spcPts val="3601"/>
              </a:lnSpc>
              <a:spcBef>
                <a:spcPct val="0"/>
              </a:spcBef>
            </a:pPr>
          </a:p>
          <a:p>
            <a:pPr algn="l">
              <a:lnSpc>
                <a:spcPts val="3601"/>
              </a:lnSpc>
            </a:pPr>
          </a:p>
        </p:txBody>
      </p:sp>
      <p:sp>
        <p:nvSpPr>
          <p:cNvPr name="TextBox 11" id="11"/>
          <p:cNvSpPr txBox="true"/>
          <p:nvPr/>
        </p:nvSpPr>
        <p:spPr>
          <a:xfrm rot="0">
            <a:off x="1028700" y="431799"/>
            <a:ext cx="8506123"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IBM Plex Sans Bold"/>
                <a:ea typeface="IBM Plex Sans Bold"/>
                <a:cs typeface="IBM Plex Sans Bold"/>
                <a:sym typeface="IBM Plex Sans Bold"/>
              </a:rPr>
              <a:t>Migration Trends in the U.S. (2010-2022)</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7F1"/>
        </a:solidFill>
      </p:bgPr>
    </p:bg>
    <p:spTree>
      <p:nvGrpSpPr>
        <p:cNvPr id="1" name=""/>
        <p:cNvGrpSpPr/>
        <p:nvPr/>
      </p:nvGrpSpPr>
      <p:grpSpPr>
        <a:xfrm>
          <a:off x="0" y="0"/>
          <a:ext cx="0" cy="0"/>
          <a:chOff x="0" y="0"/>
          <a:chExt cx="0" cy="0"/>
        </a:xfrm>
      </p:grpSpPr>
      <p:sp>
        <p:nvSpPr>
          <p:cNvPr name="Freeform 2" id="2"/>
          <p:cNvSpPr/>
          <p:nvPr/>
        </p:nvSpPr>
        <p:spPr>
          <a:xfrm flipH="true" flipV="true" rot="-6919900">
            <a:off x="10523503" y="-6387105"/>
            <a:ext cx="18029008" cy="16029427"/>
          </a:xfrm>
          <a:custGeom>
            <a:avLst/>
            <a:gdLst/>
            <a:ahLst/>
            <a:cxnLst/>
            <a:rect r="r" b="b" t="t" l="l"/>
            <a:pathLst>
              <a:path h="16029427" w="18029008">
                <a:moveTo>
                  <a:pt x="18029008" y="16029426"/>
                </a:moveTo>
                <a:lnTo>
                  <a:pt x="0" y="16029426"/>
                </a:lnTo>
                <a:lnTo>
                  <a:pt x="0" y="0"/>
                </a:lnTo>
                <a:lnTo>
                  <a:pt x="18029008" y="0"/>
                </a:lnTo>
                <a:lnTo>
                  <a:pt x="18029008" y="1602942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4510574">
            <a:off x="3432584" y="7947597"/>
            <a:ext cx="2946675" cy="5706590"/>
          </a:xfrm>
          <a:custGeom>
            <a:avLst/>
            <a:gdLst/>
            <a:ahLst/>
            <a:cxnLst/>
            <a:rect r="r" b="b" t="t" l="l"/>
            <a:pathLst>
              <a:path h="5706590" w="2946675">
                <a:moveTo>
                  <a:pt x="2946675" y="5706590"/>
                </a:moveTo>
                <a:lnTo>
                  <a:pt x="0" y="5706590"/>
                </a:lnTo>
                <a:lnTo>
                  <a:pt x="0" y="0"/>
                </a:lnTo>
                <a:lnTo>
                  <a:pt x="2946675" y="0"/>
                </a:lnTo>
                <a:lnTo>
                  <a:pt x="2946675" y="570659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92223">
            <a:off x="14397606" y="2961668"/>
            <a:ext cx="3383909" cy="3599904"/>
          </a:xfrm>
          <a:custGeom>
            <a:avLst/>
            <a:gdLst/>
            <a:ahLst/>
            <a:cxnLst/>
            <a:rect r="r" b="b" t="t" l="l"/>
            <a:pathLst>
              <a:path h="3599904" w="3383909">
                <a:moveTo>
                  <a:pt x="0" y="0"/>
                </a:moveTo>
                <a:lnTo>
                  <a:pt x="3383910" y="0"/>
                </a:lnTo>
                <a:lnTo>
                  <a:pt x="3383910" y="3599904"/>
                </a:lnTo>
                <a:lnTo>
                  <a:pt x="0" y="3599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1330">
            <a:off x="13939242" y="3473663"/>
            <a:ext cx="3465796" cy="1724233"/>
          </a:xfrm>
          <a:custGeom>
            <a:avLst/>
            <a:gdLst/>
            <a:ahLst/>
            <a:cxnLst/>
            <a:rect r="r" b="b" t="t" l="l"/>
            <a:pathLst>
              <a:path h="1724233" w="3465796">
                <a:moveTo>
                  <a:pt x="0" y="0"/>
                </a:moveTo>
                <a:lnTo>
                  <a:pt x="3465796" y="0"/>
                </a:lnTo>
                <a:lnTo>
                  <a:pt x="3465796" y="1724234"/>
                </a:lnTo>
                <a:lnTo>
                  <a:pt x="0" y="1724234"/>
                </a:lnTo>
                <a:lnTo>
                  <a:pt x="0" y="0"/>
                </a:lnTo>
                <a:close/>
              </a:path>
            </a:pathLst>
          </a:custGeom>
          <a:blipFill>
            <a:blip r:embed="rId8"/>
            <a:stretch>
              <a:fillRect l="0" t="0" r="0" b="0"/>
            </a:stretch>
          </a:blipFill>
        </p:spPr>
      </p:sp>
      <p:sp>
        <p:nvSpPr>
          <p:cNvPr name="Freeform 6" id="6"/>
          <p:cNvSpPr/>
          <p:nvPr/>
        </p:nvSpPr>
        <p:spPr>
          <a:xfrm flipH="true" flipV="false" rot="-496418">
            <a:off x="13626435" y="2019016"/>
            <a:ext cx="2180137" cy="2599269"/>
          </a:xfrm>
          <a:custGeom>
            <a:avLst/>
            <a:gdLst/>
            <a:ahLst/>
            <a:cxnLst/>
            <a:rect r="r" b="b" t="t" l="l"/>
            <a:pathLst>
              <a:path h="2599269" w="2180137">
                <a:moveTo>
                  <a:pt x="2180136" y="0"/>
                </a:moveTo>
                <a:lnTo>
                  <a:pt x="0" y="0"/>
                </a:lnTo>
                <a:lnTo>
                  <a:pt x="0" y="2599269"/>
                </a:lnTo>
                <a:lnTo>
                  <a:pt x="2180136" y="2599269"/>
                </a:lnTo>
                <a:lnTo>
                  <a:pt x="218013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07953">
            <a:off x="14792196" y="6983086"/>
            <a:ext cx="1988337" cy="1396807"/>
          </a:xfrm>
          <a:custGeom>
            <a:avLst/>
            <a:gdLst/>
            <a:ahLst/>
            <a:cxnLst/>
            <a:rect r="r" b="b" t="t" l="l"/>
            <a:pathLst>
              <a:path h="1396807" w="1988337">
                <a:moveTo>
                  <a:pt x="0" y="0"/>
                </a:moveTo>
                <a:lnTo>
                  <a:pt x="1988337" y="0"/>
                </a:lnTo>
                <a:lnTo>
                  <a:pt x="1988337" y="1396807"/>
                </a:lnTo>
                <a:lnTo>
                  <a:pt x="0" y="13968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930292" y="2383802"/>
            <a:ext cx="12520469" cy="584009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IBM Plex Sans Bold"/>
                <a:ea typeface="IBM Plex Sans Bold"/>
                <a:cs typeface="IBM Plex Sans Bold"/>
                <a:sym typeface="IBM Plex Sans Bold"/>
              </a:rPr>
              <a:t>Employment &amp; Wages:</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States like California, Texas, and Florida attract immigrants with opportunities in technology, </a:t>
            </a:r>
          </a:p>
          <a:p>
            <a:pPr algn="l">
              <a:lnSpc>
                <a:spcPts val="3079"/>
              </a:lnSpc>
              <a:spcBef>
                <a:spcPct val="0"/>
              </a:spcBef>
            </a:pPr>
            <a:r>
              <a:rPr lang="en-US" sz="2199">
                <a:solidFill>
                  <a:srgbClr val="000000"/>
                </a:solidFill>
                <a:latin typeface="IBM Plex Sans"/>
                <a:ea typeface="IBM Plex Sans"/>
                <a:cs typeface="IBM Plex Sans"/>
                <a:sym typeface="IBM Plex Sans"/>
              </a:rPr>
              <a:t>       </a:t>
            </a:r>
            <a:r>
              <a:rPr lang="en-US" sz="2199">
                <a:solidFill>
                  <a:srgbClr val="000000"/>
                </a:solidFill>
                <a:latin typeface="IBM Plex Sans"/>
                <a:ea typeface="IBM Plex Sans"/>
                <a:cs typeface="IBM Plex Sans"/>
                <a:sym typeface="IBM Plex Sans"/>
              </a:rPr>
              <a:t>agriculture, and services.</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Wage disparities and cost of living impact migration patterns.</a:t>
            </a:r>
          </a:p>
          <a:p>
            <a:pPr algn="l">
              <a:lnSpc>
                <a:spcPts val="3079"/>
              </a:lnSpc>
              <a:spcBef>
                <a:spcPct val="0"/>
              </a:spcBef>
            </a:pPr>
          </a:p>
          <a:p>
            <a:pPr algn="l">
              <a:lnSpc>
                <a:spcPts val="3079"/>
              </a:lnSpc>
              <a:spcBef>
                <a:spcPct val="0"/>
              </a:spcBef>
            </a:pPr>
            <a:r>
              <a:rPr lang="en-US" b="true" sz="2199">
                <a:solidFill>
                  <a:srgbClr val="000000"/>
                </a:solidFill>
                <a:latin typeface="IBM Plex Sans Bold"/>
                <a:ea typeface="IBM Plex Sans Bold"/>
                <a:cs typeface="IBM Plex Sans Bold"/>
                <a:sym typeface="IBM Plex Sans Bold"/>
              </a:rPr>
              <a:t>Housing Affordability:</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Cheaper housing in states like Arizona and Georgia draws immigrants.</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New York faces challenges with expensive housing.</a:t>
            </a:r>
          </a:p>
          <a:p>
            <a:pPr algn="l">
              <a:lnSpc>
                <a:spcPts val="3079"/>
              </a:lnSpc>
              <a:spcBef>
                <a:spcPct val="0"/>
              </a:spcBef>
            </a:pPr>
          </a:p>
          <a:p>
            <a:pPr algn="l">
              <a:lnSpc>
                <a:spcPts val="3079"/>
              </a:lnSpc>
              <a:spcBef>
                <a:spcPct val="0"/>
              </a:spcBef>
            </a:pPr>
            <a:r>
              <a:rPr lang="en-US" b="true" sz="2199">
                <a:solidFill>
                  <a:srgbClr val="000000"/>
                </a:solidFill>
                <a:latin typeface="IBM Plex Sans Bold"/>
                <a:ea typeface="IBM Plex Sans Bold"/>
                <a:cs typeface="IBM Plex Sans Bold"/>
                <a:sym typeface="IBM Plex Sans Bold"/>
              </a:rPr>
              <a:t>Education &amp; Healthcare:</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States like Massachusetts and Washington attract immigrants by strong public services.</a:t>
            </a:r>
          </a:p>
          <a:p>
            <a:pPr algn="l">
              <a:lnSpc>
                <a:spcPts val="3079"/>
              </a:lnSpc>
              <a:spcBef>
                <a:spcPct val="0"/>
              </a:spcBef>
            </a:pPr>
          </a:p>
          <a:p>
            <a:pPr algn="l">
              <a:lnSpc>
                <a:spcPts val="3079"/>
              </a:lnSpc>
              <a:spcBef>
                <a:spcPct val="0"/>
              </a:spcBef>
            </a:pPr>
            <a:r>
              <a:rPr lang="en-US" b="true" sz="2199">
                <a:solidFill>
                  <a:srgbClr val="000000"/>
                </a:solidFill>
                <a:latin typeface="IBM Plex Sans Bold"/>
                <a:ea typeface="IBM Plex Sans Bold"/>
                <a:cs typeface="IBM Plex Sans Bold"/>
                <a:sym typeface="IBM Plex Sans Bold"/>
              </a:rPr>
              <a:t>Legal Status &amp; Policy:</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Policies like DACA (Deferred Action for Childhood Arrivals) influence migration trends.</a:t>
            </a:r>
          </a:p>
          <a:p>
            <a:pPr algn="l" marL="474976" indent="-237488" lvl="1">
              <a:lnSpc>
                <a:spcPts val="3079"/>
              </a:lnSpc>
              <a:buFont typeface="Arial"/>
              <a:buChar char="•"/>
            </a:pPr>
            <a:r>
              <a:rPr lang="en-US" sz="2199">
                <a:solidFill>
                  <a:srgbClr val="000000"/>
                </a:solidFill>
                <a:latin typeface="IBM Plex Sans"/>
                <a:ea typeface="IBM Plex Sans"/>
                <a:cs typeface="IBM Plex Sans"/>
                <a:sym typeface="IBM Plex Sans"/>
              </a:rPr>
              <a:t>Immigrant-friendly states see higher inflows.</a:t>
            </a:r>
          </a:p>
        </p:txBody>
      </p:sp>
      <p:sp>
        <p:nvSpPr>
          <p:cNvPr name="TextBox 9" id="9"/>
          <p:cNvSpPr txBox="true"/>
          <p:nvPr/>
        </p:nvSpPr>
        <p:spPr>
          <a:xfrm rot="0">
            <a:off x="930292" y="1152850"/>
            <a:ext cx="8115895"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000000"/>
                </a:solidFill>
                <a:latin typeface="IBM Plex Sans Bold"/>
                <a:ea typeface="IBM Plex Sans Bold"/>
                <a:cs typeface="IBM Plex Sans Bold"/>
                <a:sym typeface="IBM Plex Sans Bold"/>
              </a:rPr>
              <a:t>Socioeconomic &amp; Demographic Factors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614A"/>
        </a:solidFill>
      </p:bgPr>
    </p:bg>
    <p:spTree>
      <p:nvGrpSpPr>
        <p:cNvPr id="1" name=""/>
        <p:cNvGrpSpPr/>
        <p:nvPr/>
      </p:nvGrpSpPr>
      <p:grpSpPr>
        <a:xfrm>
          <a:off x="0" y="0"/>
          <a:ext cx="0" cy="0"/>
          <a:chOff x="0" y="0"/>
          <a:chExt cx="0" cy="0"/>
        </a:xfrm>
      </p:grpSpPr>
      <p:sp>
        <p:nvSpPr>
          <p:cNvPr name="Freeform 2" id="2"/>
          <p:cNvSpPr/>
          <p:nvPr/>
        </p:nvSpPr>
        <p:spPr>
          <a:xfrm flipH="true" flipV="true" rot="-5202187">
            <a:off x="1129630" y="7815857"/>
            <a:ext cx="3035786" cy="5879163"/>
          </a:xfrm>
          <a:custGeom>
            <a:avLst/>
            <a:gdLst/>
            <a:ahLst/>
            <a:cxnLst/>
            <a:rect r="r" b="b" t="t" l="l"/>
            <a:pathLst>
              <a:path h="5879163" w="3035786">
                <a:moveTo>
                  <a:pt x="3035786" y="5879164"/>
                </a:moveTo>
                <a:lnTo>
                  <a:pt x="0" y="5879164"/>
                </a:lnTo>
                <a:lnTo>
                  <a:pt x="0" y="0"/>
                </a:lnTo>
                <a:lnTo>
                  <a:pt x="3035786" y="0"/>
                </a:lnTo>
                <a:lnTo>
                  <a:pt x="3035786" y="587916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3714760">
            <a:off x="13092721" y="6688666"/>
            <a:ext cx="3899031" cy="7550941"/>
          </a:xfrm>
          <a:custGeom>
            <a:avLst/>
            <a:gdLst/>
            <a:ahLst/>
            <a:cxnLst/>
            <a:rect r="r" b="b" t="t" l="l"/>
            <a:pathLst>
              <a:path h="7550941" w="3899031">
                <a:moveTo>
                  <a:pt x="3899031" y="7550940"/>
                </a:moveTo>
                <a:lnTo>
                  <a:pt x="0" y="7550940"/>
                </a:lnTo>
                <a:lnTo>
                  <a:pt x="0" y="0"/>
                </a:lnTo>
                <a:lnTo>
                  <a:pt x="3899031" y="0"/>
                </a:lnTo>
                <a:lnTo>
                  <a:pt x="3899031" y="75509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6238">
            <a:off x="16775822" y="7405770"/>
            <a:ext cx="4128667" cy="4278412"/>
          </a:xfrm>
          <a:custGeom>
            <a:avLst/>
            <a:gdLst/>
            <a:ahLst/>
            <a:cxnLst/>
            <a:rect r="r" b="b" t="t" l="l"/>
            <a:pathLst>
              <a:path h="4278412" w="4128667">
                <a:moveTo>
                  <a:pt x="0" y="0"/>
                </a:moveTo>
                <a:lnTo>
                  <a:pt x="4128667" y="0"/>
                </a:lnTo>
                <a:lnTo>
                  <a:pt x="4128667" y="4278412"/>
                </a:lnTo>
                <a:lnTo>
                  <a:pt x="0" y="4278412"/>
                </a:lnTo>
                <a:lnTo>
                  <a:pt x="0" y="0"/>
                </a:lnTo>
                <a:close/>
              </a:path>
            </a:pathLst>
          </a:custGeom>
          <a:blipFill>
            <a:blip r:embed="rId4"/>
            <a:stretch>
              <a:fillRect l="0" t="0" r="0" b="0"/>
            </a:stretch>
          </a:blipFill>
        </p:spPr>
      </p:sp>
      <p:sp>
        <p:nvSpPr>
          <p:cNvPr name="Freeform 5" id="5"/>
          <p:cNvSpPr/>
          <p:nvPr/>
        </p:nvSpPr>
        <p:spPr>
          <a:xfrm flipH="false" flipV="false" rot="4964404">
            <a:off x="-1792578" y="6409293"/>
            <a:ext cx="3585155" cy="3998605"/>
          </a:xfrm>
          <a:custGeom>
            <a:avLst/>
            <a:gdLst/>
            <a:ahLst/>
            <a:cxnLst/>
            <a:rect r="r" b="b" t="t" l="l"/>
            <a:pathLst>
              <a:path h="3998605" w="3585155">
                <a:moveTo>
                  <a:pt x="0" y="0"/>
                </a:moveTo>
                <a:lnTo>
                  <a:pt x="3585156" y="0"/>
                </a:lnTo>
                <a:lnTo>
                  <a:pt x="3585156" y="3998605"/>
                </a:lnTo>
                <a:lnTo>
                  <a:pt x="0" y="3998605"/>
                </a:lnTo>
                <a:lnTo>
                  <a:pt x="0" y="0"/>
                </a:lnTo>
                <a:close/>
              </a:path>
            </a:pathLst>
          </a:custGeom>
          <a:blipFill>
            <a:blip r:embed="rId5"/>
            <a:stretch>
              <a:fillRect l="-8427" t="-5537" r="-16342" b="-33214"/>
            </a:stretch>
          </a:blipFill>
        </p:spPr>
      </p:sp>
      <p:sp>
        <p:nvSpPr>
          <p:cNvPr name="Freeform 6" id="6"/>
          <p:cNvSpPr/>
          <p:nvPr/>
        </p:nvSpPr>
        <p:spPr>
          <a:xfrm flipH="false" flipV="false" rot="-6572334">
            <a:off x="478942" y="6407597"/>
            <a:ext cx="1264316" cy="1297339"/>
          </a:xfrm>
          <a:custGeom>
            <a:avLst/>
            <a:gdLst/>
            <a:ahLst/>
            <a:cxnLst/>
            <a:rect r="r" b="b" t="t" l="l"/>
            <a:pathLst>
              <a:path h="1297339" w="1264316">
                <a:moveTo>
                  <a:pt x="0" y="0"/>
                </a:moveTo>
                <a:lnTo>
                  <a:pt x="1264316" y="0"/>
                </a:lnTo>
                <a:lnTo>
                  <a:pt x="1264316" y="1297338"/>
                </a:lnTo>
                <a:lnTo>
                  <a:pt x="0" y="1297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292096">
            <a:off x="15059040" y="-1393137"/>
            <a:ext cx="3860076" cy="2786273"/>
          </a:xfrm>
          <a:custGeom>
            <a:avLst/>
            <a:gdLst/>
            <a:ahLst/>
            <a:cxnLst/>
            <a:rect r="r" b="b" t="t" l="l"/>
            <a:pathLst>
              <a:path h="2786273" w="3860076">
                <a:moveTo>
                  <a:pt x="0" y="0"/>
                </a:moveTo>
                <a:lnTo>
                  <a:pt x="3860077" y="0"/>
                </a:lnTo>
                <a:lnTo>
                  <a:pt x="3860077" y="2786274"/>
                </a:lnTo>
                <a:lnTo>
                  <a:pt x="0" y="27862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140359">
            <a:off x="15345659" y="8524284"/>
            <a:ext cx="1521705" cy="2102859"/>
          </a:xfrm>
          <a:custGeom>
            <a:avLst/>
            <a:gdLst/>
            <a:ahLst/>
            <a:cxnLst/>
            <a:rect r="r" b="b" t="t" l="l"/>
            <a:pathLst>
              <a:path h="2102859" w="1521705">
                <a:moveTo>
                  <a:pt x="0" y="0"/>
                </a:moveTo>
                <a:lnTo>
                  <a:pt x="1521705" y="0"/>
                </a:lnTo>
                <a:lnTo>
                  <a:pt x="1521705" y="2102859"/>
                </a:lnTo>
                <a:lnTo>
                  <a:pt x="0" y="21028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A3C63"/>
                </a:solidFill>
                <a:latin typeface="Canva Sans"/>
                <a:ea typeface="Canva Sans"/>
                <a:cs typeface="Canva Sans"/>
                <a:sym typeface="Canva Sans"/>
              </a:rPr>
              <a:t>4</a:t>
            </a:r>
          </a:p>
        </p:txBody>
      </p:sp>
      <p:grpSp>
        <p:nvGrpSpPr>
          <p:cNvPr name="Group 10" id="10"/>
          <p:cNvGrpSpPr/>
          <p:nvPr/>
        </p:nvGrpSpPr>
        <p:grpSpPr>
          <a:xfrm rot="0">
            <a:off x="1028700" y="1176032"/>
            <a:ext cx="16309044" cy="8214936"/>
            <a:chOff x="0" y="0"/>
            <a:chExt cx="6070148" cy="3057560"/>
          </a:xfrm>
        </p:grpSpPr>
        <p:sp>
          <p:nvSpPr>
            <p:cNvPr name="Freeform 11" id="11"/>
            <p:cNvSpPr/>
            <p:nvPr/>
          </p:nvSpPr>
          <p:spPr>
            <a:xfrm flipH="false" flipV="false" rot="0">
              <a:off x="0" y="0"/>
              <a:ext cx="6070148" cy="3057560"/>
            </a:xfrm>
            <a:custGeom>
              <a:avLst/>
              <a:gdLst/>
              <a:ahLst/>
              <a:cxnLst/>
              <a:rect r="r" b="b" t="t" l="l"/>
              <a:pathLst>
                <a:path h="3057560" w="6070148">
                  <a:moveTo>
                    <a:pt x="12342" y="0"/>
                  </a:moveTo>
                  <a:lnTo>
                    <a:pt x="6057806" y="0"/>
                  </a:lnTo>
                  <a:cubicBezTo>
                    <a:pt x="6061080" y="0"/>
                    <a:pt x="6064219" y="1300"/>
                    <a:pt x="6066534" y="3615"/>
                  </a:cubicBezTo>
                  <a:cubicBezTo>
                    <a:pt x="6068848" y="5930"/>
                    <a:pt x="6070148" y="9069"/>
                    <a:pt x="6070148" y="12342"/>
                  </a:cubicBezTo>
                  <a:lnTo>
                    <a:pt x="6070148" y="3045218"/>
                  </a:lnTo>
                  <a:cubicBezTo>
                    <a:pt x="6070148" y="3048491"/>
                    <a:pt x="6068848" y="3051631"/>
                    <a:pt x="6066534" y="3053945"/>
                  </a:cubicBezTo>
                  <a:cubicBezTo>
                    <a:pt x="6064219" y="3056260"/>
                    <a:pt x="6061080" y="3057560"/>
                    <a:pt x="6057806" y="3057560"/>
                  </a:cubicBezTo>
                  <a:lnTo>
                    <a:pt x="12342" y="3057560"/>
                  </a:lnTo>
                  <a:cubicBezTo>
                    <a:pt x="9069" y="3057560"/>
                    <a:pt x="5930" y="3056260"/>
                    <a:pt x="3615" y="3053945"/>
                  </a:cubicBezTo>
                  <a:cubicBezTo>
                    <a:pt x="1300" y="3051631"/>
                    <a:pt x="0" y="3048491"/>
                    <a:pt x="0" y="3045218"/>
                  </a:cubicBezTo>
                  <a:lnTo>
                    <a:pt x="0" y="12342"/>
                  </a:lnTo>
                  <a:cubicBezTo>
                    <a:pt x="0" y="9069"/>
                    <a:pt x="1300" y="5930"/>
                    <a:pt x="3615" y="3615"/>
                  </a:cubicBezTo>
                  <a:cubicBezTo>
                    <a:pt x="5930" y="1300"/>
                    <a:pt x="9069" y="0"/>
                    <a:pt x="12342" y="0"/>
                  </a:cubicBezTo>
                  <a:close/>
                </a:path>
              </a:pathLst>
            </a:custGeom>
            <a:solidFill>
              <a:srgbClr val="FDF7F1"/>
            </a:solidFill>
          </p:spPr>
        </p:sp>
        <p:sp>
          <p:nvSpPr>
            <p:cNvPr name="TextBox 12" id="12"/>
            <p:cNvSpPr txBox="true"/>
            <p:nvPr/>
          </p:nvSpPr>
          <p:spPr>
            <a:xfrm>
              <a:off x="0" y="-38100"/>
              <a:ext cx="6070148" cy="3095660"/>
            </a:xfrm>
            <a:prstGeom prst="rect">
              <a:avLst/>
            </a:prstGeom>
          </p:spPr>
          <p:txBody>
            <a:bodyPr anchor="ctr" rtlCol="false" tIns="51794" lIns="51794" bIns="51794" rIns="51794"/>
            <a:lstStyle/>
            <a:p>
              <a:pPr algn="just" marL="431801" indent="-215900" lvl="1">
                <a:lnSpc>
                  <a:spcPts val="2800"/>
                </a:lnSpc>
                <a:buFont typeface="Arial"/>
                <a:buChar char="•"/>
              </a:pPr>
              <a:r>
                <a:rPr lang="en-US" sz="2000">
                  <a:solidFill>
                    <a:srgbClr val="000000"/>
                  </a:solidFill>
                  <a:latin typeface="IBM Plex Sans"/>
                  <a:ea typeface="IBM Plex Sans"/>
                  <a:cs typeface="IBM Plex Sans"/>
                  <a:sym typeface="IBM Plex Sans"/>
                </a:rPr>
                <a:t>Immigrants accounted for 14-15% of the U.S. population during the 19th and 20th centuries, but their numbers have grown significantly in recent decades, surpassing 40 million (Charles Hirschman, 2014). Charles Hirschman(2014)  notes that immigration positively contributes to the U.S. economy and society, with minimal impact on native-born citizens' wages or job prospects.</a:t>
              </a:r>
            </a:p>
            <a:p>
              <a:pPr algn="just">
                <a:lnSpc>
                  <a:spcPts val="2800"/>
                </a:lnSpc>
              </a:pPr>
            </a:p>
            <a:p>
              <a:pPr algn="just" marL="431801" indent="-215900" lvl="1">
                <a:lnSpc>
                  <a:spcPts val="2800"/>
                </a:lnSpc>
                <a:buFont typeface="Arial"/>
                <a:buChar char="•"/>
              </a:pPr>
              <a:r>
                <a:rPr lang="en-US" sz="2000">
                  <a:solidFill>
                    <a:srgbClr val="000000"/>
                  </a:solidFill>
                  <a:latin typeface="IBM Plex Sans"/>
                  <a:ea typeface="IBM Plex Sans"/>
                  <a:cs typeface="IBM Plex Sans"/>
                  <a:sym typeface="IBM Plex Sans"/>
                </a:rPr>
                <a:t>Immigrants often complement native-born workers by filling distinct roles, reducing direct competition in the labor market. This minimizes downward wage pressure and challenges the belief that immigrants take jobs from U.S. citizens (Penn Wharton Budget Model, 2016).</a:t>
              </a:r>
            </a:p>
            <a:p>
              <a:pPr algn="just">
                <a:lnSpc>
                  <a:spcPts val="2800"/>
                </a:lnSpc>
              </a:pPr>
            </a:p>
            <a:p>
              <a:pPr algn="just" marL="431801" indent="-215900" lvl="1">
                <a:lnSpc>
                  <a:spcPts val="2800"/>
                </a:lnSpc>
                <a:buFont typeface="Arial"/>
                <a:buChar char="•"/>
              </a:pPr>
              <a:r>
                <a:rPr lang="en-US" sz="2000">
                  <a:solidFill>
                    <a:srgbClr val="000000"/>
                  </a:solidFill>
                  <a:latin typeface="IBM Plex Sans"/>
                  <a:ea typeface="IBM Plex Sans"/>
                  <a:cs typeface="IBM Plex Sans"/>
                  <a:sym typeface="IBM Plex Sans"/>
                </a:rPr>
                <a:t>Immigration's economic impact is widely debated, but most studies show minimal long-term effects on U.S. wage growth. Instead, it drives innovation, workforce specialization, and job-skill alignment, boosting overall economic productivity (Penn Wharton Budget Model, 2016)</a:t>
              </a:r>
            </a:p>
            <a:p>
              <a:pPr algn="just">
                <a:lnSpc>
                  <a:spcPts val="2800"/>
                </a:lnSpc>
              </a:pPr>
            </a:p>
            <a:p>
              <a:pPr algn="just" marL="431801" indent="-215900" lvl="1">
                <a:lnSpc>
                  <a:spcPts val="2800"/>
                </a:lnSpc>
                <a:buFont typeface="Arial"/>
                <a:buChar char="•"/>
              </a:pPr>
              <a:r>
                <a:rPr lang="en-US" sz="2000">
                  <a:solidFill>
                    <a:srgbClr val="000000"/>
                  </a:solidFill>
                  <a:latin typeface="IBM Plex Sans"/>
                  <a:ea typeface="IBM Plex Sans"/>
                  <a:cs typeface="IBM Plex Sans"/>
                  <a:sym typeface="IBM Plex Sans"/>
                </a:rPr>
                <a:t>In 2019, Mexicans remained the largest immigrant group in the U.S., comprising 24% of the foreign-born population, down from 30% in 2000, reflecting shifting immigration trends. China and India followed each accounting for 6% of immigrants (U.S. Spotlight Articles, 2022).</a:t>
              </a:r>
            </a:p>
            <a:p>
              <a:pPr algn="just">
                <a:lnSpc>
                  <a:spcPts val="2800"/>
                </a:lnSpc>
              </a:pPr>
            </a:p>
            <a:p>
              <a:pPr algn="just" marL="431801" indent="-215900" lvl="1">
                <a:lnSpc>
                  <a:spcPts val="2800"/>
                </a:lnSpc>
                <a:buFont typeface="Arial"/>
                <a:buChar char="•"/>
              </a:pPr>
              <a:r>
                <a:rPr lang="en-US" sz="2000">
                  <a:solidFill>
                    <a:srgbClr val="000000"/>
                  </a:solidFill>
                  <a:latin typeface="IBM Plex Sans"/>
                  <a:ea typeface="IBM Plex Sans"/>
                  <a:cs typeface="IBM Plex Sans"/>
                  <a:sym typeface="IBM Plex Sans"/>
                </a:rPr>
                <a:t>In 2008, 81% of unauthorized immigrants in the U.S. were from Mexico, Central America, the Caribbean, and South America, mostly entering via the U.S.-Mexico border. The remaining 19% were from Asia, Canada, Europe, and other regions, often overstaying temporary visas (Pew Research Center, 2009).</a:t>
              </a:r>
            </a:p>
            <a:p>
              <a:pPr algn="just">
                <a:lnSpc>
                  <a:spcPts val="2800"/>
                </a:lnSpc>
              </a:pPr>
            </a:p>
          </p:txBody>
        </p:sp>
      </p:grpSp>
      <p:grpSp>
        <p:nvGrpSpPr>
          <p:cNvPr name="Group 13" id="13"/>
          <p:cNvGrpSpPr/>
          <p:nvPr/>
        </p:nvGrpSpPr>
        <p:grpSpPr>
          <a:xfrm rot="0">
            <a:off x="1028700" y="304182"/>
            <a:ext cx="16230600" cy="724518"/>
            <a:chOff x="0" y="0"/>
            <a:chExt cx="6040952" cy="269662"/>
          </a:xfrm>
        </p:grpSpPr>
        <p:sp>
          <p:nvSpPr>
            <p:cNvPr name="Freeform 14" id="14"/>
            <p:cNvSpPr/>
            <p:nvPr/>
          </p:nvSpPr>
          <p:spPr>
            <a:xfrm flipH="false" flipV="false" rot="0">
              <a:off x="0" y="0"/>
              <a:ext cx="6040952" cy="269662"/>
            </a:xfrm>
            <a:custGeom>
              <a:avLst/>
              <a:gdLst/>
              <a:ahLst/>
              <a:cxnLst/>
              <a:rect r="r" b="b" t="t" l="l"/>
              <a:pathLst>
                <a:path h="269662" w="6040952">
                  <a:moveTo>
                    <a:pt x="9540" y="0"/>
                  </a:moveTo>
                  <a:lnTo>
                    <a:pt x="6031412" y="0"/>
                  </a:lnTo>
                  <a:cubicBezTo>
                    <a:pt x="6036681" y="0"/>
                    <a:pt x="6040952" y="4271"/>
                    <a:pt x="6040952" y="9540"/>
                  </a:cubicBezTo>
                  <a:lnTo>
                    <a:pt x="6040952" y="260122"/>
                  </a:lnTo>
                  <a:cubicBezTo>
                    <a:pt x="6040952" y="262653"/>
                    <a:pt x="6039947" y="265079"/>
                    <a:pt x="6038158" y="266868"/>
                  </a:cubicBezTo>
                  <a:cubicBezTo>
                    <a:pt x="6036369" y="268657"/>
                    <a:pt x="6033943" y="269662"/>
                    <a:pt x="6031412" y="269662"/>
                  </a:cubicBezTo>
                  <a:lnTo>
                    <a:pt x="9540" y="269662"/>
                  </a:lnTo>
                  <a:cubicBezTo>
                    <a:pt x="7010" y="269662"/>
                    <a:pt x="4583" y="268657"/>
                    <a:pt x="2794" y="266868"/>
                  </a:cubicBezTo>
                  <a:cubicBezTo>
                    <a:pt x="1005" y="265079"/>
                    <a:pt x="0" y="262653"/>
                    <a:pt x="0" y="260122"/>
                  </a:cubicBezTo>
                  <a:lnTo>
                    <a:pt x="0" y="9540"/>
                  </a:lnTo>
                  <a:cubicBezTo>
                    <a:pt x="0" y="4271"/>
                    <a:pt x="4271" y="0"/>
                    <a:pt x="9540" y="0"/>
                  </a:cubicBezTo>
                  <a:close/>
                </a:path>
              </a:pathLst>
            </a:custGeom>
            <a:solidFill>
              <a:srgbClr val="30A193"/>
            </a:solidFill>
          </p:spPr>
        </p:sp>
        <p:sp>
          <p:nvSpPr>
            <p:cNvPr name="TextBox 15" id="15"/>
            <p:cNvSpPr txBox="true"/>
            <p:nvPr/>
          </p:nvSpPr>
          <p:spPr>
            <a:xfrm>
              <a:off x="0" y="-19050"/>
              <a:ext cx="6040952" cy="288712"/>
            </a:xfrm>
            <a:prstGeom prst="rect">
              <a:avLst/>
            </a:prstGeom>
          </p:spPr>
          <p:txBody>
            <a:bodyPr anchor="ctr" rtlCol="false" tIns="51794" lIns="51794" bIns="51794" rIns="51794"/>
            <a:lstStyle/>
            <a:p>
              <a:pPr algn="ctr">
                <a:lnSpc>
                  <a:spcPts val="2099"/>
                </a:lnSpc>
              </a:pPr>
            </a:p>
          </p:txBody>
        </p:sp>
      </p:grpSp>
      <p:grpSp>
        <p:nvGrpSpPr>
          <p:cNvPr name="Group 16" id="16"/>
          <p:cNvGrpSpPr/>
          <p:nvPr/>
        </p:nvGrpSpPr>
        <p:grpSpPr>
          <a:xfrm rot="0">
            <a:off x="1028700" y="713154"/>
            <a:ext cx="16230600" cy="631092"/>
            <a:chOff x="0" y="0"/>
            <a:chExt cx="6040952" cy="234890"/>
          </a:xfrm>
        </p:grpSpPr>
        <p:sp>
          <p:nvSpPr>
            <p:cNvPr name="Freeform 17" id="17"/>
            <p:cNvSpPr/>
            <p:nvPr/>
          </p:nvSpPr>
          <p:spPr>
            <a:xfrm flipH="false" flipV="false" rot="0">
              <a:off x="0" y="0"/>
              <a:ext cx="6040952" cy="234890"/>
            </a:xfrm>
            <a:custGeom>
              <a:avLst/>
              <a:gdLst/>
              <a:ahLst/>
              <a:cxnLst/>
              <a:rect r="r" b="b" t="t" l="l"/>
              <a:pathLst>
                <a:path h="234890" w="6040952">
                  <a:moveTo>
                    <a:pt x="0" y="0"/>
                  </a:moveTo>
                  <a:lnTo>
                    <a:pt x="6040952" y="0"/>
                  </a:lnTo>
                  <a:lnTo>
                    <a:pt x="6040952" y="234890"/>
                  </a:lnTo>
                  <a:lnTo>
                    <a:pt x="0" y="234890"/>
                  </a:lnTo>
                  <a:close/>
                </a:path>
              </a:pathLst>
            </a:custGeom>
            <a:solidFill>
              <a:srgbClr val="FDF7F1"/>
            </a:solidFill>
            <a:ln cap="sq">
              <a:noFill/>
              <a:prstDash val="solid"/>
              <a:miter/>
            </a:ln>
          </p:spPr>
        </p:sp>
        <p:sp>
          <p:nvSpPr>
            <p:cNvPr name="TextBox 18" id="18"/>
            <p:cNvSpPr txBox="true"/>
            <p:nvPr/>
          </p:nvSpPr>
          <p:spPr>
            <a:xfrm>
              <a:off x="0" y="-47625"/>
              <a:ext cx="6040952" cy="282515"/>
            </a:xfrm>
            <a:prstGeom prst="rect">
              <a:avLst/>
            </a:prstGeom>
          </p:spPr>
          <p:txBody>
            <a:bodyPr anchor="ctr" rtlCol="false" tIns="51794" lIns="51794" bIns="51794" rIns="51794"/>
            <a:lstStyle/>
            <a:p>
              <a:pPr algn="ctr" marL="0" indent="0" lvl="0">
                <a:lnSpc>
                  <a:spcPts val="3779"/>
                </a:lnSpc>
                <a:spcBef>
                  <a:spcPct val="0"/>
                </a:spcBef>
              </a:pPr>
              <a:r>
                <a:rPr lang="en-US" b="true" sz="2699">
                  <a:solidFill>
                    <a:srgbClr val="000000"/>
                  </a:solidFill>
                  <a:latin typeface="IBM Plex Sans Bold"/>
                  <a:ea typeface="IBM Plex Sans Bold"/>
                  <a:cs typeface="IBM Plex Sans Bold"/>
                  <a:sym typeface="IBM Plex Sans Bold"/>
                </a:rPr>
                <a:t>Literature  Review</a:t>
              </a:r>
            </a:p>
          </p:txBody>
        </p:sp>
      </p:grpSp>
    </p:spTree>
  </p:cSld>
  <p:clrMapOvr>
    <a:masterClrMapping/>
  </p:clrMapOvr>
  <p:transition spd="med">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614A"/>
        </a:solidFill>
      </p:bgPr>
    </p:bg>
    <p:spTree>
      <p:nvGrpSpPr>
        <p:cNvPr id="1" name=""/>
        <p:cNvGrpSpPr/>
        <p:nvPr/>
      </p:nvGrpSpPr>
      <p:grpSpPr>
        <a:xfrm>
          <a:off x="0" y="0"/>
          <a:ext cx="0" cy="0"/>
          <a:chOff x="0" y="0"/>
          <a:chExt cx="0" cy="0"/>
        </a:xfrm>
      </p:grpSpPr>
      <p:grpSp>
        <p:nvGrpSpPr>
          <p:cNvPr name="Group 2" id="2"/>
          <p:cNvGrpSpPr/>
          <p:nvPr/>
        </p:nvGrpSpPr>
        <p:grpSpPr>
          <a:xfrm rot="0">
            <a:off x="1028700" y="2425712"/>
            <a:ext cx="16230600" cy="7150001"/>
            <a:chOff x="0" y="0"/>
            <a:chExt cx="6159179" cy="2713278"/>
          </a:xfrm>
        </p:grpSpPr>
        <p:sp>
          <p:nvSpPr>
            <p:cNvPr name="Freeform 3" id="3"/>
            <p:cNvSpPr/>
            <p:nvPr/>
          </p:nvSpPr>
          <p:spPr>
            <a:xfrm flipH="false" flipV="false" rot="0">
              <a:off x="0" y="0"/>
              <a:ext cx="6159179" cy="2713278"/>
            </a:xfrm>
            <a:custGeom>
              <a:avLst/>
              <a:gdLst/>
              <a:ahLst/>
              <a:cxnLst/>
              <a:rect r="r" b="b" t="t" l="l"/>
              <a:pathLst>
                <a:path h="2713278" w="6159179">
                  <a:moveTo>
                    <a:pt x="9540" y="0"/>
                  </a:moveTo>
                  <a:lnTo>
                    <a:pt x="6149639" y="0"/>
                  </a:lnTo>
                  <a:cubicBezTo>
                    <a:pt x="6152169" y="0"/>
                    <a:pt x="6154595" y="1005"/>
                    <a:pt x="6156385" y="2794"/>
                  </a:cubicBezTo>
                  <a:cubicBezTo>
                    <a:pt x="6158174" y="4583"/>
                    <a:pt x="6159179" y="7010"/>
                    <a:pt x="6159179" y="9540"/>
                  </a:cubicBezTo>
                  <a:lnTo>
                    <a:pt x="6159179" y="2703738"/>
                  </a:lnTo>
                  <a:cubicBezTo>
                    <a:pt x="6159179" y="2706268"/>
                    <a:pt x="6158174" y="2708695"/>
                    <a:pt x="6156385" y="2710484"/>
                  </a:cubicBezTo>
                  <a:cubicBezTo>
                    <a:pt x="6154595" y="2712273"/>
                    <a:pt x="6152169" y="2713278"/>
                    <a:pt x="6149639" y="2713278"/>
                  </a:cubicBezTo>
                  <a:lnTo>
                    <a:pt x="9540" y="2713278"/>
                  </a:lnTo>
                  <a:cubicBezTo>
                    <a:pt x="4271" y="2713278"/>
                    <a:pt x="0" y="2709007"/>
                    <a:pt x="0" y="2703738"/>
                  </a:cubicBezTo>
                  <a:lnTo>
                    <a:pt x="0" y="9540"/>
                  </a:lnTo>
                  <a:cubicBezTo>
                    <a:pt x="0" y="4271"/>
                    <a:pt x="4271" y="0"/>
                    <a:pt x="9540" y="0"/>
                  </a:cubicBezTo>
                  <a:close/>
                </a:path>
              </a:pathLst>
            </a:custGeom>
            <a:solidFill>
              <a:srgbClr val="FDF7F1"/>
            </a:solidFill>
          </p:spPr>
        </p:sp>
        <p:sp>
          <p:nvSpPr>
            <p:cNvPr name="TextBox 4" id="4"/>
            <p:cNvSpPr txBox="true"/>
            <p:nvPr/>
          </p:nvSpPr>
          <p:spPr>
            <a:xfrm>
              <a:off x="0" y="-28575"/>
              <a:ext cx="6159179" cy="274185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159567"/>
            <a:ext cx="16219597" cy="861945"/>
            <a:chOff x="0" y="0"/>
            <a:chExt cx="6155003" cy="327090"/>
          </a:xfrm>
        </p:grpSpPr>
        <p:sp>
          <p:nvSpPr>
            <p:cNvPr name="Freeform 6" id="6"/>
            <p:cNvSpPr/>
            <p:nvPr/>
          </p:nvSpPr>
          <p:spPr>
            <a:xfrm flipH="false" flipV="false" rot="0">
              <a:off x="0" y="0"/>
              <a:ext cx="6155003" cy="327090"/>
            </a:xfrm>
            <a:custGeom>
              <a:avLst/>
              <a:gdLst/>
              <a:ahLst/>
              <a:cxnLst/>
              <a:rect r="r" b="b" t="t" l="l"/>
              <a:pathLst>
                <a:path h="327090" w="6155003">
                  <a:moveTo>
                    <a:pt x="9546" y="0"/>
                  </a:moveTo>
                  <a:lnTo>
                    <a:pt x="6145457" y="0"/>
                  </a:lnTo>
                  <a:cubicBezTo>
                    <a:pt x="6147989" y="0"/>
                    <a:pt x="6150417" y="1006"/>
                    <a:pt x="6152207" y="2796"/>
                  </a:cubicBezTo>
                  <a:cubicBezTo>
                    <a:pt x="6153998" y="4586"/>
                    <a:pt x="6155003" y="7015"/>
                    <a:pt x="6155003" y="9546"/>
                  </a:cubicBezTo>
                  <a:lnTo>
                    <a:pt x="6155003" y="317544"/>
                  </a:lnTo>
                  <a:cubicBezTo>
                    <a:pt x="6155003" y="322816"/>
                    <a:pt x="6150729" y="327090"/>
                    <a:pt x="6145457" y="327090"/>
                  </a:cubicBezTo>
                  <a:lnTo>
                    <a:pt x="9546" y="327090"/>
                  </a:lnTo>
                  <a:cubicBezTo>
                    <a:pt x="7015" y="327090"/>
                    <a:pt x="4586" y="326085"/>
                    <a:pt x="2796" y="324294"/>
                  </a:cubicBezTo>
                  <a:cubicBezTo>
                    <a:pt x="1006" y="322504"/>
                    <a:pt x="0" y="320076"/>
                    <a:pt x="0" y="317544"/>
                  </a:cubicBezTo>
                  <a:lnTo>
                    <a:pt x="0" y="9546"/>
                  </a:lnTo>
                  <a:cubicBezTo>
                    <a:pt x="0" y="7015"/>
                    <a:pt x="1006" y="4586"/>
                    <a:pt x="2796" y="2796"/>
                  </a:cubicBezTo>
                  <a:cubicBezTo>
                    <a:pt x="4586" y="1006"/>
                    <a:pt x="7015" y="0"/>
                    <a:pt x="9546" y="0"/>
                  </a:cubicBezTo>
                  <a:close/>
                </a:path>
              </a:pathLst>
            </a:custGeom>
            <a:solidFill>
              <a:srgbClr val="30A193"/>
            </a:solidFill>
          </p:spPr>
        </p:sp>
        <p:sp>
          <p:nvSpPr>
            <p:cNvPr name="TextBox 7" id="7"/>
            <p:cNvSpPr txBox="true"/>
            <p:nvPr/>
          </p:nvSpPr>
          <p:spPr>
            <a:xfrm>
              <a:off x="0" y="-66675"/>
              <a:ext cx="6155003" cy="393765"/>
            </a:xfrm>
            <a:prstGeom prst="rect">
              <a:avLst/>
            </a:prstGeom>
          </p:spPr>
          <p:txBody>
            <a:bodyPr anchor="ctr" rtlCol="false" tIns="50800" lIns="50800" bIns="50800" rIns="50800"/>
            <a:lstStyle/>
            <a:p>
              <a:pPr algn="ctr">
                <a:lnSpc>
                  <a:spcPts val="4899"/>
                </a:lnSpc>
              </a:pPr>
            </a:p>
          </p:txBody>
        </p:sp>
      </p:grpSp>
      <p:grpSp>
        <p:nvGrpSpPr>
          <p:cNvPr name="Group 8" id="8"/>
          <p:cNvGrpSpPr/>
          <p:nvPr/>
        </p:nvGrpSpPr>
        <p:grpSpPr>
          <a:xfrm rot="0">
            <a:off x="1028700" y="1814792"/>
            <a:ext cx="16230600" cy="280745"/>
            <a:chOff x="0" y="0"/>
            <a:chExt cx="6159179" cy="106537"/>
          </a:xfrm>
        </p:grpSpPr>
        <p:sp>
          <p:nvSpPr>
            <p:cNvPr name="Freeform 9" id="9"/>
            <p:cNvSpPr/>
            <p:nvPr/>
          </p:nvSpPr>
          <p:spPr>
            <a:xfrm flipH="false" flipV="false" rot="0">
              <a:off x="0" y="0"/>
              <a:ext cx="6159179" cy="106537"/>
            </a:xfrm>
            <a:custGeom>
              <a:avLst/>
              <a:gdLst/>
              <a:ahLst/>
              <a:cxnLst/>
              <a:rect r="r" b="b" t="t" l="l"/>
              <a:pathLst>
                <a:path h="106537" w="6159179">
                  <a:moveTo>
                    <a:pt x="0" y="0"/>
                  </a:moveTo>
                  <a:lnTo>
                    <a:pt x="6159179" y="0"/>
                  </a:lnTo>
                  <a:lnTo>
                    <a:pt x="6159179" y="106537"/>
                  </a:lnTo>
                  <a:lnTo>
                    <a:pt x="0" y="106537"/>
                  </a:lnTo>
                  <a:close/>
                </a:path>
              </a:pathLst>
            </a:custGeom>
            <a:solidFill>
              <a:srgbClr val="FDF7F1"/>
            </a:solidFill>
            <a:ln cap="sq">
              <a:noFill/>
              <a:prstDash val="solid"/>
              <a:miter/>
            </a:ln>
          </p:spPr>
        </p:sp>
        <p:sp>
          <p:nvSpPr>
            <p:cNvPr name="TextBox 10" id="10"/>
            <p:cNvSpPr txBox="true"/>
            <p:nvPr/>
          </p:nvSpPr>
          <p:spPr>
            <a:xfrm>
              <a:off x="0" y="-28575"/>
              <a:ext cx="6159179" cy="135112"/>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Freeform 11" id="11"/>
          <p:cNvSpPr/>
          <p:nvPr/>
        </p:nvSpPr>
        <p:spPr>
          <a:xfrm flipH="true" flipV="true" rot="4869323">
            <a:off x="12938055" y="-3377776"/>
            <a:ext cx="3488321" cy="6755552"/>
          </a:xfrm>
          <a:custGeom>
            <a:avLst/>
            <a:gdLst/>
            <a:ahLst/>
            <a:cxnLst/>
            <a:rect r="r" b="b" t="t" l="l"/>
            <a:pathLst>
              <a:path h="6755552" w="3488321">
                <a:moveTo>
                  <a:pt x="3488321" y="6755552"/>
                </a:moveTo>
                <a:lnTo>
                  <a:pt x="0" y="6755552"/>
                </a:lnTo>
                <a:lnTo>
                  <a:pt x="0" y="0"/>
                </a:lnTo>
                <a:lnTo>
                  <a:pt x="3488321" y="0"/>
                </a:lnTo>
                <a:lnTo>
                  <a:pt x="3488321" y="67555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650778">
            <a:off x="15616674" y="-681029"/>
            <a:ext cx="3585155" cy="3998605"/>
          </a:xfrm>
          <a:custGeom>
            <a:avLst/>
            <a:gdLst/>
            <a:ahLst/>
            <a:cxnLst/>
            <a:rect r="r" b="b" t="t" l="l"/>
            <a:pathLst>
              <a:path h="3998605" w="3585155">
                <a:moveTo>
                  <a:pt x="0" y="0"/>
                </a:moveTo>
                <a:lnTo>
                  <a:pt x="3585156" y="0"/>
                </a:lnTo>
                <a:lnTo>
                  <a:pt x="3585156" y="3998605"/>
                </a:lnTo>
                <a:lnTo>
                  <a:pt x="0" y="3998605"/>
                </a:lnTo>
                <a:lnTo>
                  <a:pt x="0" y="0"/>
                </a:lnTo>
                <a:close/>
              </a:path>
            </a:pathLst>
          </a:custGeom>
          <a:blipFill>
            <a:blip r:embed="rId4"/>
            <a:stretch>
              <a:fillRect l="-8427" t="-5537" r="-16342" b="-33214"/>
            </a:stretch>
          </a:blipFill>
        </p:spPr>
      </p:sp>
      <p:sp>
        <p:nvSpPr>
          <p:cNvPr name="TextBox 13" id="13"/>
          <p:cNvSpPr txBox="true"/>
          <p:nvPr/>
        </p:nvSpPr>
        <p:spPr>
          <a:xfrm rot="0">
            <a:off x="8193771" y="1217890"/>
            <a:ext cx="1889454" cy="596901"/>
          </a:xfrm>
          <a:prstGeom prst="rect">
            <a:avLst/>
          </a:prstGeom>
        </p:spPr>
        <p:txBody>
          <a:bodyPr anchor="t" rtlCol="false" tIns="0" lIns="0" bIns="0" rIns="0">
            <a:spAutoFit/>
          </a:bodyPr>
          <a:lstStyle/>
          <a:p>
            <a:pPr algn="ctr" marL="0" indent="0" lvl="0">
              <a:lnSpc>
                <a:spcPts val="4899"/>
              </a:lnSpc>
              <a:spcBef>
                <a:spcPct val="0"/>
              </a:spcBef>
            </a:pPr>
            <a:r>
              <a:rPr lang="en-US" b="true" sz="3499">
                <a:solidFill>
                  <a:srgbClr val="FDF7F1"/>
                </a:solidFill>
                <a:latin typeface="IBM Plex Sans Bold"/>
                <a:ea typeface="IBM Plex Sans Bold"/>
                <a:cs typeface="IBM Plex Sans Bold"/>
                <a:sym typeface="IBM Plex Sans Bold"/>
              </a:rPr>
              <a:t>THEORY</a:t>
            </a:r>
          </a:p>
        </p:txBody>
      </p:sp>
      <p:sp>
        <p:nvSpPr>
          <p:cNvPr name="Freeform 14" id="14"/>
          <p:cNvSpPr/>
          <p:nvPr/>
        </p:nvSpPr>
        <p:spPr>
          <a:xfrm flipH="false" flipV="false" rot="-776074">
            <a:off x="493479" y="8601726"/>
            <a:ext cx="1759891" cy="1236324"/>
          </a:xfrm>
          <a:custGeom>
            <a:avLst/>
            <a:gdLst/>
            <a:ahLst/>
            <a:cxnLst/>
            <a:rect r="r" b="b" t="t" l="l"/>
            <a:pathLst>
              <a:path h="1236324" w="1759891">
                <a:moveTo>
                  <a:pt x="0" y="0"/>
                </a:moveTo>
                <a:lnTo>
                  <a:pt x="1759892" y="0"/>
                </a:lnTo>
                <a:lnTo>
                  <a:pt x="1759892" y="1236324"/>
                </a:lnTo>
                <a:lnTo>
                  <a:pt x="0" y="12363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7292096">
            <a:off x="15169724" y="8691177"/>
            <a:ext cx="3860076" cy="2786273"/>
          </a:xfrm>
          <a:custGeom>
            <a:avLst/>
            <a:gdLst/>
            <a:ahLst/>
            <a:cxnLst/>
            <a:rect r="r" b="b" t="t" l="l"/>
            <a:pathLst>
              <a:path h="2786273" w="3860076">
                <a:moveTo>
                  <a:pt x="0" y="0"/>
                </a:moveTo>
                <a:lnTo>
                  <a:pt x="3860076" y="0"/>
                </a:lnTo>
                <a:lnTo>
                  <a:pt x="3860076" y="2786273"/>
                </a:lnTo>
                <a:lnTo>
                  <a:pt x="0" y="27862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
        <p:nvSpPr>
          <p:cNvPr name="TextBox 17" id="17"/>
          <p:cNvSpPr txBox="true"/>
          <p:nvPr/>
        </p:nvSpPr>
        <p:spPr>
          <a:xfrm rot="0">
            <a:off x="1248943" y="3606453"/>
            <a:ext cx="15850819" cy="2008152"/>
          </a:xfrm>
          <a:prstGeom prst="rect">
            <a:avLst/>
          </a:prstGeom>
        </p:spPr>
        <p:txBody>
          <a:bodyPr anchor="t" rtlCol="false" tIns="0" lIns="0" bIns="0" rIns="0">
            <a:spAutoFit/>
          </a:bodyPr>
          <a:lstStyle/>
          <a:p>
            <a:pPr algn="l" marL="623438" indent="-311719" lvl="1">
              <a:lnSpc>
                <a:spcPts val="4042"/>
              </a:lnSpc>
              <a:buFont typeface="Arial"/>
              <a:buChar char="•"/>
            </a:pPr>
            <a:r>
              <a:rPr lang="en-US" b="true" sz="2887">
                <a:solidFill>
                  <a:srgbClr val="000000"/>
                </a:solidFill>
                <a:latin typeface="IBM Plex Sans Bold"/>
                <a:ea typeface="IBM Plex Sans Bold"/>
                <a:cs typeface="IBM Plex Sans Bold"/>
                <a:sym typeface="IBM Plex Sans Bold"/>
              </a:rPr>
              <a:t>Ravenstein's law of migration theory</a:t>
            </a:r>
            <a:r>
              <a:rPr lang="en-US" sz="2887">
                <a:solidFill>
                  <a:srgbClr val="000000"/>
                </a:solidFill>
                <a:latin typeface="IBM Plex Sans"/>
                <a:ea typeface="IBM Plex Sans"/>
                <a:cs typeface="IBM Plex Sans"/>
                <a:sym typeface="IBM Plex Sans"/>
              </a:rPr>
              <a:t> helps us to understand migration patterns through various factors such as distance, economic opportunities, urban attractions, and how immigrants are drawn to these metropolitan regions with lots of social and economic opportunities in states like California, Texas, New York, new jersey, Florida, etc. </a:t>
            </a:r>
          </a:p>
        </p:txBody>
      </p:sp>
    </p:spTree>
  </p:cSld>
  <p:clrMapOvr>
    <a:masterClrMapping/>
  </p:clrMapOvr>
  <p:transition spd="med">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7F1"/>
        </a:solidFill>
      </p:bgPr>
    </p:bg>
    <p:spTree>
      <p:nvGrpSpPr>
        <p:cNvPr id="1" name=""/>
        <p:cNvGrpSpPr/>
        <p:nvPr/>
      </p:nvGrpSpPr>
      <p:grpSpPr>
        <a:xfrm>
          <a:off x="0" y="0"/>
          <a:ext cx="0" cy="0"/>
          <a:chOff x="0" y="0"/>
          <a:chExt cx="0" cy="0"/>
        </a:xfrm>
      </p:grpSpPr>
      <p:sp>
        <p:nvSpPr>
          <p:cNvPr name="Freeform 2" id="2"/>
          <p:cNvSpPr/>
          <p:nvPr/>
        </p:nvSpPr>
        <p:spPr>
          <a:xfrm flipH="false" flipV="false" rot="-1084458">
            <a:off x="-1579497" y="-1438062"/>
            <a:ext cx="6685530" cy="11513002"/>
          </a:xfrm>
          <a:custGeom>
            <a:avLst/>
            <a:gdLst/>
            <a:ahLst/>
            <a:cxnLst/>
            <a:rect r="r" b="b" t="t" l="l"/>
            <a:pathLst>
              <a:path h="11513002" w="6685530">
                <a:moveTo>
                  <a:pt x="0" y="0"/>
                </a:moveTo>
                <a:lnTo>
                  <a:pt x="6685531" y="0"/>
                </a:lnTo>
                <a:lnTo>
                  <a:pt x="6685531" y="11513002"/>
                </a:lnTo>
                <a:lnTo>
                  <a:pt x="0" y="11513002"/>
                </a:lnTo>
                <a:lnTo>
                  <a:pt x="0" y="0"/>
                </a:lnTo>
                <a:close/>
              </a:path>
            </a:pathLst>
          </a:custGeom>
          <a:blipFill>
            <a:blip r:embed="rId2">
              <a:extLst>
                <a:ext uri="{96DAC541-7B7A-43D3-8B79-37D633B846F1}">
                  <asvg:svgBlip xmlns:asvg="http://schemas.microsoft.com/office/drawing/2016/SVG/main" r:embed="rId3"/>
                </a:ext>
              </a:extLst>
            </a:blip>
            <a:stretch>
              <a:fillRect l="-83574" t="-17327" r="0" b="-3063"/>
            </a:stretch>
          </a:blipFill>
        </p:spPr>
      </p:sp>
      <p:sp>
        <p:nvSpPr>
          <p:cNvPr name="Freeform 3" id="3"/>
          <p:cNvSpPr/>
          <p:nvPr/>
        </p:nvSpPr>
        <p:spPr>
          <a:xfrm flipH="false" flipV="false" rot="-4371740">
            <a:off x="-115398" y="4799446"/>
            <a:ext cx="5753262" cy="6793786"/>
          </a:xfrm>
          <a:custGeom>
            <a:avLst/>
            <a:gdLst/>
            <a:ahLst/>
            <a:cxnLst/>
            <a:rect r="r" b="b" t="t" l="l"/>
            <a:pathLst>
              <a:path h="6793786" w="5753262">
                <a:moveTo>
                  <a:pt x="0" y="0"/>
                </a:moveTo>
                <a:lnTo>
                  <a:pt x="5753261" y="0"/>
                </a:lnTo>
                <a:lnTo>
                  <a:pt x="5753261" y="6793785"/>
                </a:lnTo>
                <a:lnTo>
                  <a:pt x="0" y="6793785"/>
                </a:lnTo>
                <a:lnTo>
                  <a:pt x="0" y="0"/>
                </a:lnTo>
                <a:close/>
              </a:path>
            </a:pathLst>
          </a:custGeom>
          <a:blipFill>
            <a:blip r:embed="rId2">
              <a:extLst>
                <a:ext uri="{96DAC541-7B7A-43D3-8B79-37D633B846F1}">
                  <asvg:svgBlip xmlns:asvg="http://schemas.microsoft.com/office/drawing/2016/SVG/main" r:embed="rId3"/>
                </a:ext>
              </a:extLst>
            </a:blip>
            <a:stretch>
              <a:fillRect l="-105009" t="-51107" r="-8311" b="-52911"/>
            </a:stretch>
          </a:blipFill>
        </p:spPr>
      </p:sp>
      <p:sp>
        <p:nvSpPr>
          <p:cNvPr name="Freeform 4" id="4"/>
          <p:cNvSpPr/>
          <p:nvPr/>
        </p:nvSpPr>
        <p:spPr>
          <a:xfrm flipH="false" flipV="false" rot="-6860694">
            <a:off x="1560643" y="1588346"/>
            <a:ext cx="1587200" cy="1688511"/>
          </a:xfrm>
          <a:custGeom>
            <a:avLst/>
            <a:gdLst/>
            <a:ahLst/>
            <a:cxnLst/>
            <a:rect r="r" b="b" t="t" l="l"/>
            <a:pathLst>
              <a:path h="1688511" w="1587200">
                <a:moveTo>
                  <a:pt x="0" y="0"/>
                </a:moveTo>
                <a:lnTo>
                  <a:pt x="1587200" y="0"/>
                </a:lnTo>
                <a:lnTo>
                  <a:pt x="1587200" y="1688511"/>
                </a:lnTo>
                <a:lnTo>
                  <a:pt x="0" y="1688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8217072">
            <a:off x="9842240" y="-3532668"/>
            <a:ext cx="5715270" cy="4832001"/>
          </a:xfrm>
          <a:custGeom>
            <a:avLst/>
            <a:gdLst/>
            <a:ahLst/>
            <a:cxnLst/>
            <a:rect r="r" b="b" t="t" l="l"/>
            <a:pathLst>
              <a:path h="4832001" w="5715270">
                <a:moveTo>
                  <a:pt x="5715270" y="0"/>
                </a:moveTo>
                <a:lnTo>
                  <a:pt x="0" y="0"/>
                </a:lnTo>
                <a:lnTo>
                  <a:pt x="0" y="4832001"/>
                </a:lnTo>
                <a:lnTo>
                  <a:pt x="5715270" y="4832001"/>
                </a:lnTo>
                <a:lnTo>
                  <a:pt x="57152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737227">
            <a:off x="14631449" y="-3841617"/>
            <a:ext cx="6912094" cy="7162791"/>
          </a:xfrm>
          <a:custGeom>
            <a:avLst/>
            <a:gdLst/>
            <a:ahLst/>
            <a:cxnLst/>
            <a:rect r="r" b="b" t="t" l="l"/>
            <a:pathLst>
              <a:path h="7162791" w="6912094">
                <a:moveTo>
                  <a:pt x="0" y="0"/>
                </a:moveTo>
                <a:lnTo>
                  <a:pt x="6912093" y="0"/>
                </a:lnTo>
                <a:lnTo>
                  <a:pt x="6912093" y="7162791"/>
                </a:lnTo>
                <a:lnTo>
                  <a:pt x="0" y="7162791"/>
                </a:lnTo>
                <a:lnTo>
                  <a:pt x="0" y="0"/>
                </a:lnTo>
                <a:close/>
              </a:path>
            </a:pathLst>
          </a:custGeom>
          <a:blipFill>
            <a:blip r:embed="rId8"/>
            <a:stretch>
              <a:fillRect l="0" t="0" r="0" b="0"/>
            </a:stretch>
          </a:blipFill>
        </p:spPr>
      </p:sp>
      <p:sp>
        <p:nvSpPr>
          <p:cNvPr name="Freeform 7" id="7"/>
          <p:cNvSpPr/>
          <p:nvPr/>
        </p:nvSpPr>
        <p:spPr>
          <a:xfrm flipH="true" flipV="true" rot="10617942">
            <a:off x="13894841" y="813825"/>
            <a:ext cx="2925286" cy="1441368"/>
          </a:xfrm>
          <a:custGeom>
            <a:avLst/>
            <a:gdLst/>
            <a:ahLst/>
            <a:cxnLst/>
            <a:rect r="r" b="b" t="t" l="l"/>
            <a:pathLst>
              <a:path h="1441368" w="2925286">
                <a:moveTo>
                  <a:pt x="2925286" y="1441368"/>
                </a:moveTo>
                <a:lnTo>
                  <a:pt x="0" y="1441368"/>
                </a:lnTo>
                <a:lnTo>
                  <a:pt x="0" y="0"/>
                </a:lnTo>
                <a:lnTo>
                  <a:pt x="2925286" y="0"/>
                </a:lnTo>
                <a:lnTo>
                  <a:pt x="2925286" y="144136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9996238">
            <a:off x="-1824380" y="7414647"/>
            <a:ext cx="4647778" cy="4816350"/>
          </a:xfrm>
          <a:custGeom>
            <a:avLst/>
            <a:gdLst/>
            <a:ahLst/>
            <a:cxnLst/>
            <a:rect r="r" b="b" t="t" l="l"/>
            <a:pathLst>
              <a:path h="4816350" w="4647778">
                <a:moveTo>
                  <a:pt x="0" y="0"/>
                </a:moveTo>
                <a:lnTo>
                  <a:pt x="4647777" y="0"/>
                </a:lnTo>
                <a:lnTo>
                  <a:pt x="4647777" y="4816350"/>
                </a:lnTo>
                <a:lnTo>
                  <a:pt x="0" y="4816350"/>
                </a:lnTo>
                <a:lnTo>
                  <a:pt x="0" y="0"/>
                </a:lnTo>
                <a:close/>
              </a:path>
            </a:pathLst>
          </a:custGeom>
          <a:blipFill>
            <a:blip r:embed="rId8"/>
            <a:stretch>
              <a:fillRect l="0" t="0" r="0" b="0"/>
            </a:stretch>
          </a:blipFill>
        </p:spPr>
      </p:sp>
      <p:sp>
        <p:nvSpPr>
          <p:cNvPr name="Freeform 9" id="9"/>
          <p:cNvSpPr/>
          <p:nvPr/>
        </p:nvSpPr>
        <p:spPr>
          <a:xfrm flipH="false" flipV="false" rot="-628857">
            <a:off x="1589564" y="339165"/>
            <a:ext cx="962252" cy="2390689"/>
          </a:xfrm>
          <a:custGeom>
            <a:avLst/>
            <a:gdLst/>
            <a:ahLst/>
            <a:cxnLst/>
            <a:rect r="r" b="b" t="t" l="l"/>
            <a:pathLst>
              <a:path h="2390689" w="962252">
                <a:moveTo>
                  <a:pt x="0" y="0"/>
                </a:moveTo>
                <a:lnTo>
                  <a:pt x="962252" y="0"/>
                </a:lnTo>
                <a:lnTo>
                  <a:pt x="962252" y="2390689"/>
                </a:lnTo>
                <a:lnTo>
                  <a:pt x="0" y="2390689"/>
                </a:lnTo>
                <a:lnTo>
                  <a:pt x="0" y="0"/>
                </a:lnTo>
                <a:close/>
              </a:path>
            </a:pathLst>
          </a:custGeom>
          <a:blipFill>
            <a:blip r:embed="rId11"/>
            <a:stretch>
              <a:fillRect l="0" t="0" r="0" b="0"/>
            </a:stretch>
          </a:blipFill>
        </p:spPr>
      </p:sp>
      <p:sp>
        <p:nvSpPr>
          <p:cNvPr name="Freeform 10" id="10"/>
          <p:cNvSpPr/>
          <p:nvPr/>
        </p:nvSpPr>
        <p:spPr>
          <a:xfrm flipH="false" flipV="false" rot="-8359712">
            <a:off x="146456" y="2816545"/>
            <a:ext cx="965003" cy="807093"/>
          </a:xfrm>
          <a:custGeom>
            <a:avLst/>
            <a:gdLst/>
            <a:ahLst/>
            <a:cxnLst/>
            <a:rect r="r" b="b" t="t" l="l"/>
            <a:pathLst>
              <a:path h="807093" w="965003">
                <a:moveTo>
                  <a:pt x="0" y="0"/>
                </a:moveTo>
                <a:lnTo>
                  <a:pt x="965002" y="0"/>
                </a:lnTo>
                <a:lnTo>
                  <a:pt x="965002" y="807093"/>
                </a:lnTo>
                <a:lnTo>
                  <a:pt x="0" y="8070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3742076">
            <a:off x="486308" y="6547556"/>
            <a:ext cx="744079" cy="788428"/>
          </a:xfrm>
          <a:custGeom>
            <a:avLst/>
            <a:gdLst/>
            <a:ahLst/>
            <a:cxnLst/>
            <a:rect r="r" b="b" t="t" l="l"/>
            <a:pathLst>
              <a:path h="788428" w="744079">
                <a:moveTo>
                  <a:pt x="0" y="0"/>
                </a:moveTo>
                <a:lnTo>
                  <a:pt x="744079" y="0"/>
                </a:lnTo>
                <a:lnTo>
                  <a:pt x="744079" y="788427"/>
                </a:lnTo>
                <a:lnTo>
                  <a:pt x="0" y="788427"/>
                </a:lnTo>
                <a:lnTo>
                  <a:pt x="0" y="0"/>
                </a:lnTo>
                <a:close/>
              </a:path>
            </a:pathLst>
          </a:custGeom>
          <a:blipFill>
            <a:blip r:embed="rId14"/>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A3C63"/>
                </a:solidFill>
                <a:latin typeface="Canva Sans"/>
                <a:ea typeface="Canva Sans"/>
                <a:cs typeface="Canva Sans"/>
                <a:sym typeface="Canva Sans"/>
              </a:rPr>
              <a:t>6</a:t>
            </a:r>
          </a:p>
        </p:txBody>
      </p:sp>
      <p:sp>
        <p:nvSpPr>
          <p:cNvPr name="TextBox 13" id="13"/>
          <p:cNvSpPr txBox="true"/>
          <p:nvPr/>
        </p:nvSpPr>
        <p:spPr>
          <a:xfrm rot="0">
            <a:off x="1380148" y="3535843"/>
            <a:ext cx="16230600" cy="2174875"/>
          </a:xfrm>
          <a:prstGeom prst="rect">
            <a:avLst/>
          </a:prstGeom>
        </p:spPr>
        <p:txBody>
          <a:bodyPr anchor="t" rtlCol="false" tIns="0" lIns="0" bIns="0" rIns="0">
            <a:spAutoFit/>
          </a:bodyPr>
          <a:lstStyle/>
          <a:p>
            <a:pPr algn="ctr">
              <a:lnSpc>
                <a:spcPts val="3499"/>
              </a:lnSpc>
              <a:spcBef>
                <a:spcPct val="0"/>
              </a:spcBef>
            </a:pPr>
            <a:r>
              <a:rPr lang="en-US" sz="2499">
                <a:solidFill>
                  <a:srgbClr val="2A3C63"/>
                </a:solidFill>
                <a:latin typeface="IBM Plex Sans"/>
                <a:ea typeface="IBM Plex Sans"/>
                <a:cs typeface="IBM Plex Sans"/>
                <a:sym typeface="IBM Plex Sans"/>
              </a:rPr>
              <a:t>This study utilized a combination of time series analysis and extracting data using API to examine immigration trends in the United States from 2010 to 2022. Time series analysis provided a year-by-year breakdown of immigration flows, using data from reliable sources such as the U.S. Census Bureau and Bureau of Labor Statistics (BLS) to explore demographic, economic, policy-driven changes, immigration, employment, and socioeconomic variables from credible platforms, with automated tools ensuring accuracy and thorough data cleaning.  </a:t>
            </a:r>
          </a:p>
        </p:txBody>
      </p:sp>
      <p:sp>
        <p:nvSpPr>
          <p:cNvPr name="TextBox 14" id="14"/>
          <p:cNvSpPr txBox="true"/>
          <p:nvPr/>
        </p:nvSpPr>
        <p:spPr>
          <a:xfrm rot="0">
            <a:off x="7029606" y="808487"/>
            <a:ext cx="3250104" cy="1001334"/>
          </a:xfrm>
          <a:prstGeom prst="rect">
            <a:avLst/>
          </a:prstGeom>
        </p:spPr>
        <p:txBody>
          <a:bodyPr anchor="t" rtlCol="false" tIns="0" lIns="0" bIns="0" rIns="0">
            <a:spAutoFit/>
          </a:bodyPr>
          <a:lstStyle/>
          <a:p>
            <a:pPr algn="ctr">
              <a:lnSpc>
                <a:spcPts val="8285"/>
              </a:lnSpc>
              <a:spcBef>
                <a:spcPct val="0"/>
              </a:spcBef>
            </a:pPr>
            <a:r>
              <a:rPr lang="en-US" b="true" sz="5918">
                <a:solidFill>
                  <a:srgbClr val="2A3C63"/>
                </a:solidFill>
                <a:latin typeface="Canva Sans Bold"/>
                <a:ea typeface="Canva Sans Bold"/>
                <a:cs typeface="Canva Sans Bold"/>
                <a:sym typeface="Canva Sans Bold"/>
              </a:rPr>
              <a:t>Methods</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7F1"/>
        </a:solidFill>
      </p:bgPr>
    </p:bg>
    <p:spTree>
      <p:nvGrpSpPr>
        <p:cNvPr id="1" name=""/>
        <p:cNvGrpSpPr/>
        <p:nvPr/>
      </p:nvGrpSpPr>
      <p:grpSpPr>
        <a:xfrm>
          <a:off x="0" y="0"/>
          <a:ext cx="0" cy="0"/>
          <a:chOff x="0" y="0"/>
          <a:chExt cx="0" cy="0"/>
        </a:xfrm>
      </p:grpSpPr>
      <p:sp>
        <p:nvSpPr>
          <p:cNvPr name="Freeform 2" id="2"/>
          <p:cNvSpPr/>
          <p:nvPr/>
        </p:nvSpPr>
        <p:spPr>
          <a:xfrm flipH="false" flipV="false" rot="-2222971">
            <a:off x="6512197" y="-1839091"/>
            <a:ext cx="13974557" cy="14043001"/>
          </a:xfrm>
          <a:custGeom>
            <a:avLst/>
            <a:gdLst/>
            <a:ahLst/>
            <a:cxnLst/>
            <a:rect r="r" b="b" t="t" l="l"/>
            <a:pathLst>
              <a:path h="14043001" w="13974557">
                <a:moveTo>
                  <a:pt x="0" y="0"/>
                </a:moveTo>
                <a:lnTo>
                  <a:pt x="13974557" y="0"/>
                </a:lnTo>
                <a:lnTo>
                  <a:pt x="13974557" y="14043001"/>
                </a:lnTo>
                <a:lnTo>
                  <a:pt x="0" y="14043001"/>
                </a:lnTo>
                <a:lnTo>
                  <a:pt x="0" y="0"/>
                </a:lnTo>
                <a:close/>
              </a:path>
            </a:pathLst>
          </a:custGeom>
          <a:blipFill>
            <a:blip r:embed="rId2">
              <a:extLst>
                <a:ext uri="{96DAC541-7B7A-43D3-8B79-37D633B846F1}">
                  <asvg:svgBlip xmlns:asvg="http://schemas.microsoft.com/office/drawing/2016/SVG/main" r:embed="rId3"/>
                </a:ext>
              </a:extLst>
            </a:blip>
            <a:stretch>
              <a:fillRect l="-19932" t="0" r="-2894" b="-8672"/>
            </a:stretch>
          </a:blipFill>
        </p:spPr>
      </p:sp>
      <p:sp>
        <p:nvSpPr>
          <p:cNvPr name="Freeform 3" id="3"/>
          <p:cNvSpPr/>
          <p:nvPr/>
        </p:nvSpPr>
        <p:spPr>
          <a:xfrm flipH="false" flipV="true" rot="6186077">
            <a:off x="6590780" y="7362239"/>
            <a:ext cx="3274223" cy="6340925"/>
          </a:xfrm>
          <a:custGeom>
            <a:avLst/>
            <a:gdLst/>
            <a:ahLst/>
            <a:cxnLst/>
            <a:rect r="r" b="b" t="t" l="l"/>
            <a:pathLst>
              <a:path h="6340925" w="3274223">
                <a:moveTo>
                  <a:pt x="0" y="6340925"/>
                </a:moveTo>
                <a:lnTo>
                  <a:pt x="3274224" y="6340925"/>
                </a:lnTo>
                <a:lnTo>
                  <a:pt x="3274224" y="0"/>
                </a:lnTo>
                <a:lnTo>
                  <a:pt x="0" y="0"/>
                </a:lnTo>
                <a:lnTo>
                  <a:pt x="0" y="634092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956674">
            <a:off x="7918551" y="6854357"/>
            <a:ext cx="3762603" cy="2992643"/>
          </a:xfrm>
          <a:custGeom>
            <a:avLst/>
            <a:gdLst/>
            <a:ahLst/>
            <a:cxnLst/>
            <a:rect r="r" b="b" t="t" l="l"/>
            <a:pathLst>
              <a:path h="2992643" w="3762603">
                <a:moveTo>
                  <a:pt x="0" y="0"/>
                </a:moveTo>
                <a:lnTo>
                  <a:pt x="3762603" y="0"/>
                </a:lnTo>
                <a:lnTo>
                  <a:pt x="3762603" y="2992643"/>
                </a:lnTo>
                <a:lnTo>
                  <a:pt x="0" y="2992643"/>
                </a:lnTo>
                <a:lnTo>
                  <a:pt x="0" y="0"/>
                </a:lnTo>
                <a:close/>
              </a:path>
            </a:pathLst>
          </a:custGeom>
          <a:blipFill>
            <a:blip r:embed="rId6">
              <a:extLst>
                <a:ext uri="{96DAC541-7B7A-43D3-8B79-37D633B846F1}">
                  <asvg:svgBlip xmlns:asvg="http://schemas.microsoft.com/office/drawing/2016/SVG/main" r:embed="rId7"/>
                </a:ext>
              </a:extLst>
            </a:blip>
            <a:stretch>
              <a:fillRect l="0" t="0" r="-49071" b="-43124"/>
            </a:stretch>
          </a:blipFill>
        </p:spPr>
      </p:sp>
      <p:sp>
        <p:nvSpPr>
          <p:cNvPr name="Freeform 5" id="5"/>
          <p:cNvSpPr/>
          <p:nvPr/>
        </p:nvSpPr>
        <p:spPr>
          <a:xfrm flipH="false" flipV="false" rot="-10251056">
            <a:off x="3104434" y="6098109"/>
            <a:ext cx="3665350" cy="2915292"/>
          </a:xfrm>
          <a:custGeom>
            <a:avLst/>
            <a:gdLst/>
            <a:ahLst/>
            <a:cxnLst/>
            <a:rect r="r" b="b" t="t" l="l"/>
            <a:pathLst>
              <a:path h="2915292" w="3665350">
                <a:moveTo>
                  <a:pt x="0" y="0"/>
                </a:moveTo>
                <a:lnTo>
                  <a:pt x="3665350" y="0"/>
                </a:lnTo>
                <a:lnTo>
                  <a:pt x="3665350" y="2915292"/>
                </a:lnTo>
                <a:lnTo>
                  <a:pt x="0" y="2915292"/>
                </a:lnTo>
                <a:lnTo>
                  <a:pt x="0" y="0"/>
                </a:lnTo>
                <a:close/>
              </a:path>
            </a:pathLst>
          </a:custGeom>
          <a:blipFill>
            <a:blip r:embed="rId6">
              <a:extLst>
                <a:ext uri="{96DAC541-7B7A-43D3-8B79-37D633B846F1}">
                  <asvg:svgBlip xmlns:asvg="http://schemas.microsoft.com/office/drawing/2016/SVG/main" r:embed="rId7"/>
                </a:ext>
              </a:extLst>
            </a:blip>
            <a:stretch>
              <a:fillRect l="0" t="0" r="-49071" b="-43124"/>
            </a:stretch>
          </a:blipFill>
        </p:spPr>
      </p:sp>
      <p:sp>
        <p:nvSpPr>
          <p:cNvPr name="Freeform 6" id="6"/>
          <p:cNvSpPr/>
          <p:nvPr/>
        </p:nvSpPr>
        <p:spPr>
          <a:xfrm flipH="false" flipV="true" rot="-6070798">
            <a:off x="1340310" y="-3471795"/>
            <a:ext cx="3274223" cy="6340925"/>
          </a:xfrm>
          <a:custGeom>
            <a:avLst/>
            <a:gdLst/>
            <a:ahLst/>
            <a:cxnLst/>
            <a:rect r="r" b="b" t="t" l="l"/>
            <a:pathLst>
              <a:path h="6340925" w="3274223">
                <a:moveTo>
                  <a:pt x="0" y="6340926"/>
                </a:moveTo>
                <a:lnTo>
                  <a:pt x="3274223" y="6340926"/>
                </a:lnTo>
                <a:lnTo>
                  <a:pt x="3274223" y="0"/>
                </a:lnTo>
                <a:lnTo>
                  <a:pt x="0" y="0"/>
                </a:lnTo>
                <a:lnTo>
                  <a:pt x="0" y="63409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82079">
            <a:off x="-4831978" y="-3088623"/>
            <a:ext cx="6912094" cy="7162791"/>
          </a:xfrm>
          <a:custGeom>
            <a:avLst/>
            <a:gdLst/>
            <a:ahLst/>
            <a:cxnLst/>
            <a:rect r="r" b="b" t="t" l="l"/>
            <a:pathLst>
              <a:path h="7162791" w="6912094">
                <a:moveTo>
                  <a:pt x="0" y="0"/>
                </a:moveTo>
                <a:lnTo>
                  <a:pt x="6912094" y="0"/>
                </a:lnTo>
                <a:lnTo>
                  <a:pt x="6912094" y="7162791"/>
                </a:lnTo>
                <a:lnTo>
                  <a:pt x="0" y="7162791"/>
                </a:lnTo>
                <a:lnTo>
                  <a:pt x="0" y="0"/>
                </a:lnTo>
                <a:close/>
              </a:path>
            </a:pathLst>
          </a:custGeom>
          <a:blipFill>
            <a:blip r:embed="rId8"/>
            <a:stretch>
              <a:fillRect l="0" t="0" r="0" b="0"/>
            </a:stretch>
          </a:blipFill>
        </p:spPr>
      </p:sp>
      <p:sp>
        <p:nvSpPr>
          <p:cNvPr name="Freeform 8" id="8"/>
          <p:cNvSpPr/>
          <p:nvPr/>
        </p:nvSpPr>
        <p:spPr>
          <a:xfrm flipH="false" flipV="false" rot="-473634">
            <a:off x="6039236" y="8257940"/>
            <a:ext cx="2476481" cy="1095843"/>
          </a:xfrm>
          <a:custGeom>
            <a:avLst/>
            <a:gdLst/>
            <a:ahLst/>
            <a:cxnLst/>
            <a:rect r="r" b="b" t="t" l="l"/>
            <a:pathLst>
              <a:path h="1095843" w="2476481">
                <a:moveTo>
                  <a:pt x="0" y="0"/>
                </a:moveTo>
                <a:lnTo>
                  <a:pt x="2476481" y="0"/>
                </a:lnTo>
                <a:lnTo>
                  <a:pt x="2476481" y="1095842"/>
                </a:lnTo>
                <a:lnTo>
                  <a:pt x="0" y="1095842"/>
                </a:lnTo>
                <a:lnTo>
                  <a:pt x="0" y="0"/>
                </a:lnTo>
                <a:close/>
              </a:path>
            </a:pathLst>
          </a:custGeom>
          <a:blipFill>
            <a:blip r:embed="rId9"/>
            <a:stretch>
              <a:fillRect l="0" t="0" r="0" b="0"/>
            </a:stretch>
          </a:blipFill>
        </p:spPr>
      </p:sp>
      <p:sp>
        <p:nvSpPr>
          <p:cNvPr name="Freeform 9" id="9"/>
          <p:cNvSpPr/>
          <p:nvPr/>
        </p:nvSpPr>
        <p:spPr>
          <a:xfrm flipH="false" flipV="false" rot="920351">
            <a:off x="14684781" y="1120197"/>
            <a:ext cx="2508564" cy="570698"/>
          </a:xfrm>
          <a:custGeom>
            <a:avLst/>
            <a:gdLst/>
            <a:ahLst/>
            <a:cxnLst/>
            <a:rect r="r" b="b" t="t" l="l"/>
            <a:pathLst>
              <a:path h="570698" w="2508564">
                <a:moveTo>
                  <a:pt x="0" y="0"/>
                </a:moveTo>
                <a:lnTo>
                  <a:pt x="2508565" y="0"/>
                </a:lnTo>
                <a:lnTo>
                  <a:pt x="2508565" y="570698"/>
                </a:lnTo>
                <a:lnTo>
                  <a:pt x="0" y="570698"/>
                </a:lnTo>
                <a:lnTo>
                  <a:pt x="0" y="0"/>
                </a:lnTo>
                <a:close/>
              </a:path>
            </a:pathLst>
          </a:custGeom>
          <a:blipFill>
            <a:blip r:embed="rId10"/>
            <a:stretch>
              <a:fillRect l="0" t="0" r="0" b="0"/>
            </a:stretch>
          </a:blipFill>
        </p:spPr>
      </p:sp>
      <p:sp>
        <p:nvSpPr>
          <p:cNvPr name="TextBox 10" id="10"/>
          <p:cNvSpPr txBox="true"/>
          <p:nvPr/>
        </p:nvSpPr>
        <p:spPr>
          <a:xfrm rot="0">
            <a:off x="1495638" y="3033001"/>
            <a:ext cx="6249971" cy="405765"/>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2A3C63"/>
                </a:solidFill>
                <a:latin typeface="IBM Plex Serif"/>
                <a:ea typeface="IBM Plex Serif"/>
                <a:cs typeface="IBM Plex Serif"/>
                <a:sym typeface="IBM Plex Serif"/>
              </a:rPr>
              <a:t>One more activity for this presentation...</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A3C63"/>
                </a:solidFill>
                <a:latin typeface="Canva Sans"/>
                <a:ea typeface="Canva Sans"/>
                <a:cs typeface="Canva Sans"/>
                <a:sym typeface="Canva Sans"/>
              </a:rPr>
              <a:t>7</a:t>
            </a:r>
          </a:p>
        </p:txBody>
      </p:sp>
      <p:sp>
        <p:nvSpPr>
          <p:cNvPr name="TextBox 12" id="12"/>
          <p:cNvSpPr txBox="true"/>
          <p:nvPr/>
        </p:nvSpPr>
        <p:spPr>
          <a:xfrm rot="0">
            <a:off x="2639208" y="4424046"/>
            <a:ext cx="2710458" cy="587376"/>
          </a:xfrm>
          <a:prstGeom prst="rect">
            <a:avLst/>
          </a:prstGeom>
        </p:spPr>
        <p:txBody>
          <a:bodyPr anchor="t" rtlCol="false" tIns="0" lIns="0" bIns="0" rIns="0">
            <a:spAutoFit/>
          </a:bodyPr>
          <a:lstStyle/>
          <a:p>
            <a:pPr algn="ctr">
              <a:lnSpc>
                <a:spcPts val="4899"/>
              </a:lnSpc>
              <a:spcBef>
                <a:spcPct val="0"/>
              </a:spcBef>
            </a:pPr>
            <a:r>
              <a:rPr lang="en-US" sz="3499" u="sng">
                <a:solidFill>
                  <a:srgbClr val="2A3C63"/>
                </a:solidFill>
                <a:latin typeface="Canva Sans"/>
                <a:ea typeface="Canva Sans"/>
                <a:cs typeface="Canva Sans"/>
                <a:sym typeface="Canva Sans"/>
                <a:hlinkClick r:id="rId11" tooltip="http://rpubs.com/vinaykumar954/1253293"/>
              </a:rPr>
              <a:t>Website Link</a:t>
            </a:r>
          </a:p>
        </p:txBody>
      </p:sp>
    </p:spTree>
  </p:cSld>
  <p:clrMapOvr>
    <a:masterClrMapping/>
  </p:clrMapOvr>
  <p:transition spd="med">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7F1"/>
        </a:solidFill>
      </p:bgPr>
    </p:bg>
    <p:spTree>
      <p:nvGrpSpPr>
        <p:cNvPr id="1" name=""/>
        <p:cNvGrpSpPr/>
        <p:nvPr/>
      </p:nvGrpSpPr>
      <p:grpSpPr>
        <a:xfrm>
          <a:off x="0" y="0"/>
          <a:ext cx="0" cy="0"/>
          <a:chOff x="0" y="0"/>
          <a:chExt cx="0" cy="0"/>
        </a:xfrm>
      </p:grpSpPr>
      <p:sp>
        <p:nvSpPr>
          <p:cNvPr name="Freeform 2" id="2"/>
          <p:cNvSpPr/>
          <p:nvPr/>
        </p:nvSpPr>
        <p:spPr>
          <a:xfrm flipH="false" flipV="true" rot="10799999">
            <a:off x="-77538" y="7781246"/>
            <a:ext cx="18365538" cy="9747243"/>
          </a:xfrm>
          <a:custGeom>
            <a:avLst/>
            <a:gdLst/>
            <a:ahLst/>
            <a:cxnLst/>
            <a:rect r="r" b="b" t="t" l="l"/>
            <a:pathLst>
              <a:path h="9747243" w="18365538">
                <a:moveTo>
                  <a:pt x="0" y="9747243"/>
                </a:moveTo>
                <a:lnTo>
                  <a:pt x="18365538" y="9747243"/>
                </a:lnTo>
                <a:lnTo>
                  <a:pt x="18365538" y="0"/>
                </a:lnTo>
                <a:lnTo>
                  <a:pt x="0" y="0"/>
                </a:lnTo>
                <a:lnTo>
                  <a:pt x="0" y="9747243"/>
                </a:lnTo>
                <a:close/>
              </a:path>
            </a:pathLst>
          </a:custGeom>
          <a:blipFill>
            <a:blip r:embed="rId2">
              <a:extLst>
                <a:ext uri="{96DAC541-7B7A-43D3-8B79-37D633B846F1}">
                  <asvg:svgBlip xmlns:asvg="http://schemas.microsoft.com/office/drawing/2016/SVG/main" r:embed="rId3"/>
                </a:ext>
              </a:extLst>
            </a:blip>
            <a:stretch>
              <a:fillRect l="-11643" t="-1637" r="-16270" b="-128420"/>
            </a:stretch>
          </a:blipFill>
        </p:spPr>
      </p:sp>
      <p:sp>
        <p:nvSpPr>
          <p:cNvPr name="Freeform 3" id="3"/>
          <p:cNvSpPr/>
          <p:nvPr/>
        </p:nvSpPr>
        <p:spPr>
          <a:xfrm flipH="false" flipV="false" rot="-9920207">
            <a:off x="12983616" y="-1417812"/>
            <a:ext cx="6912094" cy="3298902"/>
          </a:xfrm>
          <a:custGeom>
            <a:avLst/>
            <a:gdLst/>
            <a:ahLst/>
            <a:cxnLst/>
            <a:rect r="r" b="b" t="t" l="l"/>
            <a:pathLst>
              <a:path h="3298902" w="6912094">
                <a:moveTo>
                  <a:pt x="0" y="0"/>
                </a:moveTo>
                <a:lnTo>
                  <a:pt x="6912093" y="0"/>
                </a:lnTo>
                <a:lnTo>
                  <a:pt x="6912093" y="3298903"/>
                </a:lnTo>
                <a:lnTo>
                  <a:pt x="0" y="3298903"/>
                </a:lnTo>
                <a:lnTo>
                  <a:pt x="0" y="0"/>
                </a:lnTo>
                <a:close/>
              </a:path>
            </a:pathLst>
          </a:custGeom>
          <a:blipFill>
            <a:blip r:embed="rId4"/>
            <a:stretch>
              <a:fillRect l="0" t="0" r="0" b="-117126"/>
            </a:stretch>
          </a:blipFill>
        </p:spPr>
      </p:sp>
      <p:sp>
        <p:nvSpPr>
          <p:cNvPr name="Freeform 4" id="4"/>
          <p:cNvSpPr/>
          <p:nvPr/>
        </p:nvSpPr>
        <p:spPr>
          <a:xfrm flipH="false" flipV="false" rot="622071">
            <a:off x="12490211" y="-294103"/>
            <a:ext cx="3664995" cy="1322933"/>
          </a:xfrm>
          <a:custGeom>
            <a:avLst/>
            <a:gdLst/>
            <a:ahLst/>
            <a:cxnLst/>
            <a:rect r="r" b="b" t="t" l="l"/>
            <a:pathLst>
              <a:path h="1322933" w="3664995">
                <a:moveTo>
                  <a:pt x="0" y="0"/>
                </a:moveTo>
                <a:lnTo>
                  <a:pt x="3664995" y="0"/>
                </a:lnTo>
                <a:lnTo>
                  <a:pt x="3664995" y="1322933"/>
                </a:lnTo>
                <a:lnTo>
                  <a:pt x="0" y="1322933"/>
                </a:lnTo>
                <a:lnTo>
                  <a:pt x="0" y="0"/>
                </a:lnTo>
                <a:close/>
              </a:path>
            </a:pathLst>
          </a:custGeom>
          <a:blipFill>
            <a:blip r:embed="rId5"/>
            <a:stretch>
              <a:fillRect l="-7244" t="-119231" r="0" b="-149269"/>
            </a:stretch>
          </a:blipFill>
        </p:spPr>
      </p:sp>
      <p:sp>
        <p:nvSpPr>
          <p:cNvPr name="Freeform 5" id="5"/>
          <p:cNvSpPr/>
          <p:nvPr/>
        </p:nvSpPr>
        <p:spPr>
          <a:xfrm flipH="false" flipV="false" rot="5280833">
            <a:off x="1268256" y="8294913"/>
            <a:ext cx="2698156" cy="5225301"/>
          </a:xfrm>
          <a:custGeom>
            <a:avLst/>
            <a:gdLst/>
            <a:ahLst/>
            <a:cxnLst/>
            <a:rect r="r" b="b" t="t" l="l"/>
            <a:pathLst>
              <a:path h="5225301" w="2698156">
                <a:moveTo>
                  <a:pt x="0" y="0"/>
                </a:moveTo>
                <a:lnTo>
                  <a:pt x="2698156" y="0"/>
                </a:lnTo>
                <a:lnTo>
                  <a:pt x="2698156" y="5225301"/>
                </a:lnTo>
                <a:lnTo>
                  <a:pt x="0" y="5225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40851">
            <a:off x="-1278140" y="8544521"/>
            <a:ext cx="3794107" cy="3931717"/>
          </a:xfrm>
          <a:custGeom>
            <a:avLst/>
            <a:gdLst/>
            <a:ahLst/>
            <a:cxnLst/>
            <a:rect r="r" b="b" t="t" l="l"/>
            <a:pathLst>
              <a:path h="3931717" w="3794107">
                <a:moveTo>
                  <a:pt x="0" y="0"/>
                </a:moveTo>
                <a:lnTo>
                  <a:pt x="3794107" y="0"/>
                </a:lnTo>
                <a:lnTo>
                  <a:pt x="3794107" y="3931717"/>
                </a:lnTo>
                <a:lnTo>
                  <a:pt x="0" y="3931717"/>
                </a:lnTo>
                <a:lnTo>
                  <a:pt x="0" y="0"/>
                </a:lnTo>
                <a:close/>
              </a:path>
            </a:pathLst>
          </a:custGeom>
          <a:blipFill>
            <a:blip r:embed="rId4"/>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A3C63"/>
                </a:solidFill>
                <a:latin typeface="Canva Sans"/>
                <a:ea typeface="Canva Sans"/>
                <a:cs typeface="Canva Sans"/>
                <a:sym typeface="Canva Sans"/>
              </a:rPr>
              <a:t>8</a:t>
            </a:r>
          </a:p>
        </p:txBody>
      </p:sp>
      <p:sp>
        <p:nvSpPr>
          <p:cNvPr name="TextBox 8" id="8"/>
          <p:cNvSpPr txBox="true"/>
          <p:nvPr/>
        </p:nvSpPr>
        <p:spPr>
          <a:xfrm rot="0">
            <a:off x="1028700" y="1948001"/>
            <a:ext cx="16230600" cy="8699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2A3C63"/>
                </a:solidFill>
                <a:latin typeface="IBM Plex Sans"/>
                <a:ea typeface="IBM Plex Sans"/>
                <a:cs typeface="IBM Plex Sans"/>
                <a:sym typeface="IBM Plex Sans"/>
              </a:rPr>
              <a:t>The research identifies a continuous rent burden for tenants relative to homeowners, highlighting issues of housing affordability.</a:t>
            </a:r>
          </a:p>
        </p:txBody>
      </p:sp>
      <p:sp>
        <p:nvSpPr>
          <p:cNvPr name="TextBox 9" id="9"/>
          <p:cNvSpPr txBox="true"/>
          <p:nvPr/>
        </p:nvSpPr>
        <p:spPr>
          <a:xfrm rot="0">
            <a:off x="1028700" y="3418026"/>
            <a:ext cx="16230600" cy="8699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2A3C63"/>
                </a:solidFill>
                <a:latin typeface="IBM Plex Sans"/>
                <a:ea typeface="IBM Plex Sans"/>
                <a:cs typeface="IBM Plex Sans"/>
                <a:sym typeface="IBM Plex Sans"/>
              </a:rPr>
              <a:t>Economic variables such as escalating minimum wages and decreasing unemployment rates are significantly associated with heightened immigration in California, Texas, and New York.</a:t>
            </a:r>
          </a:p>
        </p:txBody>
      </p:sp>
      <p:sp>
        <p:nvSpPr>
          <p:cNvPr name="TextBox 10" id="10"/>
          <p:cNvSpPr txBox="true"/>
          <p:nvPr/>
        </p:nvSpPr>
        <p:spPr>
          <a:xfrm rot="0">
            <a:off x="7060684" y="262588"/>
            <a:ext cx="4166631" cy="993807"/>
          </a:xfrm>
          <a:prstGeom prst="rect">
            <a:avLst/>
          </a:prstGeom>
        </p:spPr>
        <p:txBody>
          <a:bodyPr anchor="t" rtlCol="false" tIns="0" lIns="0" bIns="0" rIns="0">
            <a:spAutoFit/>
          </a:bodyPr>
          <a:lstStyle/>
          <a:p>
            <a:pPr algn="l">
              <a:lnSpc>
                <a:spcPts val="8223"/>
              </a:lnSpc>
              <a:spcBef>
                <a:spcPct val="0"/>
              </a:spcBef>
            </a:pPr>
            <a:r>
              <a:rPr lang="en-US" b="true" sz="5873">
                <a:solidFill>
                  <a:srgbClr val="2A3C63"/>
                </a:solidFill>
                <a:latin typeface="IBM Plex Sans Bold"/>
                <a:ea typeface="IBM Plex Sans Bold"/>
                <a:cs typeface="IBM Plex Sans Bold"/>
                <a:sym typeface="IBM Plex Sans Bold"/>
              </a:rPr>
              <a:t>Conclusion</a:t>
            </a:r>
          </a:p>
        </p:txBody>
      </p:sp>
      <p:sp>
        <p:nvSpPr>
          <p:cNvPr name="TextBox 11" id="11"/>
          <p:cNvSpPr txBox="true"/>
          <p:nvPr/>
        </p:nvSpPr>
        <p:spPr>
          <a:xfrm rot="0">
            <a:off x="1028700" y="5002351"/>
            <a:ext cx="16230600" cy="8699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2A3C63"/>
                </a:solidFill>
                <a:latin typeface="IBM Plex Sans"/>
                <a:ea typeface="IBM Plex Sans"/>
                <a:cs typeface="IBM Plex Sans"/>
                <a:sym typeface="IBM Plex Sans"/>
              </a:rPr>
              <a:t>The research removes assumptions associating immigration with criminality, demonstrating stable or decreasing crime rates in the face of increasing immigrant demographics.</a:t>
            </a:r>
          </a:p>
        </p:txBody>
      </p:sp>
      <p:sp>
        <p:nvSpPr>
          <p:cNvPr name="TextBox 12" id="12"/>
          <p:cNvSpPr txBox="true"/>
          <p:nvPr/>
        </p:nvSpPr>
        <p:spPr>
          <a:xfrm rot="0">
            <a:off x="1028700" y="6586675"/>
            <a:ext cx="16230600" cy="8699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2A3C63"/>
                </a:solidFill>
                <a:latin typeface="IBM Plex Sans"/>
                <a:ea typeface="IBM Plex Sans"/>
                <a:cs typeface="IBM Plex Sans"/>
                <a:sym typeface="IBM Plex Sans"/>
              </a:rPr>
              <a:t>Finally, it underscores the growing racial and age diversity, emphasizing the necessity for inclusive policies to promote equity, integration, and stability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7F1"/>
        </a:solidFill>
      </p:bgPr>
    </p:bg>
    <p:spTree>
      <p:nvGrpSpPr>
        <p:cNvPr id="1" name=""/>
        <p:cNvGrpSpPr/>
        <p:nvPr/>
      </p:nvGrpSpPr>
      <p:grpSpPr>
        <a:xfrm>
          <a:off x="0" y="0"/>
          <a:ext cx="0" cy="0"/>
          <a:chOff x="0" y="0"/>
          <a:chExt cx="0" cy="0"/>
        </a:xfrm>
      </p:grpSpPr>
      <p:sp>
        <p:nvSpPr>
          <p:cNvPr name="Freeform 2" id="2"/>
          <p:cNvSpPr/>
          <p:nvPr/>
        </p:nvSpPr>
        <p:spPr>
          <a:xfrm flipH="true" flipV="true" rot="5117691">
            <a:off x="13767410" y="-4981942"/>
            <a:ext cx="4733902" cy="9167768"/>
          </a:xfrm>
          <a:custGeom>
            <a:avLst/>
            <a:gdLst/>
            <a:ahLst/>
            <a:cxnLst/>
            <a:rect r="r" b="b" t="t" l="l"/>
            <a:pathLst>
              <a:path h="9167768" w="4733902">
                <a:moveTo>
                  <a:pt x="4733902" y="9167768"/>
                </a:moveTo>
                <a:lnTo>
                  <a:pt x="0" y="9167768"/>
                </a:lnTo>
                <a:lnTo>
                  <a:pt x="0" y="0"/>
                </a:lnTo>
                <a:lnTo>
                  <a:pt x="4733902" y="0"/>
                </a:lnTo>
                <a:lnTo>
                  <a:pt x="4733902" y="91677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77121" y="1189845"/>
            <a:ext cx="2259721" cy="1113426"/>
          </a:xfrm>
          <a:custGeom>
            <a:avLst/>
            <a:gdLst/>
            <a:ahLst/>
            <a:cxnLst/>
            <a:rect r="r" b="b" t="t" l="l"/>
            <a:pathLst>
              <a:path h="1113426" w="2259721">
                <a:moveTo>
                  <a:pt x="0" y="0"/>
                </a:moveTo>
                <a:lnTo>
                  <a:pt x="2259721" y="0"/>
                </a:lnTo>
                <a:lnTo>
                  <a:pt x="2259721" y="1113426"/>
                </a:lnTo>
                <a:lnTo>
                  <a:pt x="0" y="1113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07780">
            <a:off x="14274639" y="7770604"/>
            <a:ext cx="6912094" cy="7162791"/>
          </a:xfrm>
          <a:custGeom>
            <a:avLst/>
            <a:gdLst/>
            <a:ahLst/>
            <a:cxnLst/>
            <a:rect r="r" b="b" t="t" l="l"/>
            <a:pathLst>
              <a:path h="7162791" w="6912094">
                <a:moveTo>
                  <a:pt x="0" y="0"/>
                </a:moveTo>
                <a:lnTo>
                  <a:pt x="6912093" y="0"/>
                </a:lnTo>
                <a:lnTo>
                  <a:pt x="6912093" y="7162791"/>
                </a:lnTo>
                <a:lnTo>
                  <a:pt x="0" y="7162791"/>
                </a:lnTo>
                <a:lnTo>
                  <a:pt x="0" y="0"/>
                </a:lnTo>
                <a:close/>
              </a:path>
            </a:pathLst>
          </a:custGeom>
          <a:blipFill>
            <a:blip r:embed="rId6"/>
            <a:stretch>
              <a:fillRect l="0" t="0" r="0" b="0"/>
            </a:stretch>
          </a:blipFill>
        </p:spPr>
      </p:sp>
      <p:sp>
        <p:nvSpPr>
          <p:cNvPr name="Freeform 5" id="5"/>
          <p:cNvSpPr/>
          <p:nvPr/>
        </p:nvSpPr>
        <p:spPr>
          <a:xfrm flipH="false" flipV="false" rot="0">
            <a:off x="12192151" y="8291908"/>
            <a:ext cx="3930491" cy="4875028"/>
          </a:xfrm>
          <a:custGeom>
            <a:avLst/>
            <a:gdLst/>
            <a:ahLst/>
            <a:cxnLst/>
            <a:rect r="r" b="b" t="t" l="l"/>
            <a:pathLst>
              <a:path h="4875028" w="3930491">
                <a:moveTo>
                  <a:pt x="0" y="0"/>
                </a:moveTo>
                <a:lnTo>
                  <a:pt x="3930492" y="0"/>
                </a:lnTo>
                <a:lnTo>
                  <a:pt x="3930492" y="4875028"/>
                </a:lnTo>
                <a:lnTo>
                  <a:pt x="0" y="4875028"/>
                </a:lnTo>
                <a:lnTo>
                  <a:pt x="0" y="0"/>
                </a:lnTo>
                <a:close/>
              </a:path>
            </a:pathLst>
          </a:custGeom>
          <a:blipFill>
            <a:blip r:embed="rId7"/>
            <a:stretch>
              <a:fillRect l="0" t="0" r="0" b="0"/>
            </a:stretch>
          </a:blipFill>
        </p:spPr>
      </p:sp>
      <p:sp>
        <p:nvSpPr>
          <p:cNvPr name="Freeform 6" id="6"/>
          <p:cNvSpPr/>
          <p:nvPr/>
        </p:nvSpPr>
        <p:spPr>
          <a:xfrm flipH="false" flipV="false" rot="0">
            <a:off x="16525717" y="7739888"/>
            <a:ext cx="1467165" cy="1518412"/>
          </a:xfrm>
          <a:custGeom>
            <a:avLst/>
            <a:gdLst/>
            <a:ahLst/>
            <a:cxnLst/>
            <a:rect r="r" b="b" t="t" l="l"/>
            <a:pathLst>
              <a:path h="1518412" w="1467165">
                <a:moveTo>
                  <a:pt x="0" y="0"/>
                </a:moveTo>
                <a:lnTo>
                  <a:pt x="1467166" y="0"/>
                </a:lnTo>
                <a:lnTo>
                  <a:pt x="1467166" y="1518412"/>
                </a:lnTo>
                <a:lnTo>
                  <a:pt x="0" y="15184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A3C63"/>
                </a:solidFill>
                <a:latin typeface="Canva Sans"/>
                <a:ea typeface="Canva Sans"/>
                <a:cs typeface="Canva Sans"/>
                <a:sym typeface="Canva Sans"/>
              </a:rPr>
              <a:t>9</a:t>
            </a:r>
          </a:p>
        </p:txBody>
      </p:sp>
      <p:sp>
        <p:nvSpPr>
          <p:cNvPr name="TextBox 8" id="8"/>
          <p:cNvSpPr txBox="true"/>
          <p:nvPr/>
        </p:nvSpPr>
        <p:spPr>
          <a:xfrm rot="0">
            <a:off x="7145966" y="274320"/>
            <a:ext cx="3996068"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2A3C63"/>
                </a:solidFill>
                <a:latin typeface="IBM Plex Sans Bold"/>
                <a:ea typeface="IBM Plex Sans Bold"/>
                <a:cs typeface="IBM Plex Sans Bold"/>
                <a:sym typeface="IBM Plex Sans Bold"/>
              </a:rPr>
              <a:t>References</a:t>
            </a:r>
          </a:p>
        </p:txBody>
      </p:sp>
      <p:sp>
        <p:nvSpPr>
          <p:cNvPr name="TextBox 9" id="9"/>
          <p:cNvSpPr txBox="true"/>
          <p:nvPr/>
        </p:nvSpPr>
        <p:spPr>
          <a:xfrm rot="0">
            <a:off x="1231567" y="5739130"/>
            <a:ext cx="16181175" cy="763270"/>
          </a:xfrm>
          <a:prstGeom prst="rect">
            <a:avLst/>
          </a:prstGeom>
        </p:spPr>
        <p:txBody>
          <a:bodyPr anchor="t" rtlCol="false" tIns="0" lIns="0" bIns="0" rIns="0">
            <a:spAutoFit/>
          </a:bodyPr>
          <a:lstStyle/>
          <a:p>
            <a:pPr algn="l">
              <a:lnSpc>
                <a:spcPts val="3080"/>
              </a:lnSpc>
            </a:pPr>
            <a:r>
              <a:rPr lang="en-US" sz="2200">
                <a:solidFill>
                  <a:srgbClr val="2A3C63"/>
                </a:solidFill>
                <a:latin typeface="Canva Sans"/>
                <a:ea typeface="Canva Sans"/>
                <a:cs typeface="Canva Sans"/>
                <a:sym typeface="Canva Sans"/>
              </a:rPr>
              <a:t>UN (United Nations) Population Division. Trends in International Migrant Stock, Table 1. 2013. Retrieved 7 October 2013 from: http://esa.un.org/unmigration/migrantstocks2013.htm?mtotals </a:t>
            </a:r>
          </a:p>
        </p:txBody>
      </p:sp>
      <p:sp>
        <p:nvSpPr>
          <p:cNvPr name="TextBox 10" id="10"/>
          <p:cNvSpPr txBox="true"/>
          <p:nvPr/>
        </p:nvSpPr>
        <p:spPr>
          <a:xfrm rot="0">
            <a:off x="1028700" y="1782445"/>
            <a:ext cx="12590413" cy="372745"/>
          </a:xfrm>
          <a:prstGeom prst="rect">
            <a:avLst/>
          </a:prstGeom>
        </p:spPr>
        <p:txBody>
          <a:bodyPr anchor="t" rtlCol="false" tIns="0" lIns="0" bIns="0" rIns="0">
            <a:spAutoFit/>
          </a:bodyPr>
          <a:lstStyle/>
          <a:p>
            <a:pPr algn="ctr">
              <a:lnSpc>
                <a:spcPts val="3079"/>
              </a:lnSpc>
              <a:spcBef>
                <a:spcPct val="0"/>
              </a:spcBef>
            </a:pPr>
            <a:r>
              <a:rPr lang="en-US" sz="2199">
                <a:solidFill>
                  <a:srgbClr val="2A3C63"/>
                </a:solidFill>
                <a:latin typeface="IBM Plex Sans"/>
                <a:ea typeface="IBM Plex Sans"/>
                <a:cs typeface="IBM Plex Sans"/>
                <a:sym typeface="IBM Plex Sans"/>
              </a:rPr>
              <a:t>National Institutes of Health (NIH). 2016. The Effects of Immigration on the United States Economy. </a:t>
            </a:r>
          </a:p>
        </p:txBody>
      </p:sp>
      <p:sp>
        <p:nvSpPr>
          <p:cNvPr name="TextBox 11" id="11"/>
          <p:cNvSpPr txBox="true"/>
          <p:nvPr/>
        </p:nvSpPr>
        <p:spPr>
          <a:xfrm rot="0">
            <a:off x="1115386" y="4480560"/>
            <a:ext cx="11359604" cy="763270"/>
          </a:xfrm>
          <a:prstGeom prst="rect">
            <a:avLst/>
          </a:prstGeom>
        </p:spPr>
        <p:txBody>
          <a:bodyPr anchor="t" rtlCol="false" tIns="0" lIns="0" bIns="0" rIns="0">
            <a:spAutoFit/>
          </a:bodyPr>
          <a:lstStyle/>
          <a:p>
            <a:pPr algn="ctr">
              <a:lnSpc>
                <a:spcPts val="3079"/>
              </a:lnSpc>
              <a:spcBef>
                <a:spcPct val="0"/>
              </a:spcBef>
            </a:pPr>
            <a:r>
              <a:rPr lang="en-US" sz="2199">
                <a:solidFill>
                  <a:srgbClr val="2A3C63"/>
                </a:solidFill>
                <a:latin typeface="IBM Plex Sans"/>
                <a:ea typeface="IBM Plex Sans"/>
                <a:cs typeface="IBM Plex Sans"/>
                <a:sym typeface="IBM Plex Sans"/>
              </a:rPr>
              <a:t>Peri, Giovanni. 2009. The Effect of Immigration on Productivity: Evidence from U.S. States. </a:t>
            </a:r>
          </a:p>
          <a:p>
            <a:pPr algn="l">
              <a:lnSpc>
                <a:spcPts val="3079"/>
              </a:lnSpc>
              <a:spcBef>
                <a:spcPct val="0"/>
              </a:spcBef>
            </a:pPr>
            <a:r>
              <a:rPr lang="en-US" sz="2199">
                <a:solidFill>
                  <a:srgbClr val="2A3C63"/>
                </a:solidFill>
                <a:latin typeface="IBM Plex Sans"/>
                <a:ea typeface="IBM Plex Sans"/>
                <a:cs typeface="IBM Plex Sans"/>
                <a:sym typeface="IBM Plex Sans"/>
              </a:rPr>
              <a:t>NBER Working Paper Series No. 15507. </a:t>
            </a:r>
          </a:p>
        </p:txBody>
      </p:sp>
      <p:sp>
        <p:nvSpPr>
          <p:cNvPr name="TextBox 12" id="12"/>
          <p:cNvSpPr txBox="true"/>
          <p:nvPr/>
        </p:nvSpPr>
        <p:spPr>
          <a:xfrm rot="0">
            <a:off x="1028700" y="6997700"/>
            <a:ext cx="12950428" cy="763270"/>
          </a:xfrm>
          <a:prstGeom prst="rect">
            <a:avLst/>
          </a:prstGeom>
        </p:spPr>
        <p:txBody>
          <a:bodyPr anchor="t" rtlCol="false" tIns="0" lIns="0" bIns="0" rIns="0">
            <a:spAutoFit/>
          </a:bodyPr>
          <a:lstStyle/>
          <a:p>
            <a:pPr algn="l">
              <a:lnSpc>
                <a:spcPts val="3079"/>
              </a:lnSpc>
              <a:spcBef>
                <a:spcPct val="0"/>
              </a:spcBef>
            </a:pPr>
            <a:r>
              <a:rPr lang="en-US" sz="2199">
                <a:solidFill>
                  <a:srgbClr val="2A3C63"/>
                </a:solidFill>
                <a:latin typeface="Canva Sans"/>
                <a:ea typeface="Canva Sans"/>
                <a:cs typeface="Canva Sans"/>
                <a:sym typeface="Canva Sans"/>
              </a:rPr>
              <a:t>U.S. House of Representatives. 2024. The Effects of Immigration on the United States’ Economy. </a:t>
            </a:r>
          </a:p>
          <a:p>
            <a:pPr algn="l">
              <a:lnSpc>
                <a:spcPts val="3079"/>
              </a:lnSpc>
              <a:spcBef>
                <a:spcPct val="0"/>
              </a:spcBef>
            </a:pPr>
            <a:r>
              <a:rPr lang="en-US" sz="2199">
                <a:solidFill>
                  <a:srgbClr val="2A3C63"/>
                </a:solidFill>
                <a:latin typeface="Canva Sans"/>
                <a:ea typeface="Canva Sans"/>
                <a:cs typeface="Canva Sans"/>
                <a:sym typeface="Canva Sans"/>
              </a:rPr>
              <a:t>Congressional Hearing Documents, HHRG-118-JU01-2024. </a:t>
            </a:r>
          </a:p>
        </p:txBody>
      </p:sp>
      <p:sp>
        <p:nvSpPr>
          <p:cNvPr name="TextBox 13" id="13"/>
          <p:cNvSpPr txBox="true"/>
          <p:nvPr/>
        </p:nvSpPr>
        <p:spPr>
          <a:xfrm rot="0">
            <a:off x="1028700" y="2831843"/>
            <a:ext cx="14484400" cy="1153795"/>
          </a:xfrm>
          <a:prstGeom prst="rect">
            <a:avLst/>
          </a:prstGeom>
        </p:spPr>
        <p:txBody>
          <a:bodyPr anchor="t" rtlCol="false" tIns="0" lIns="0" bIns="0" rIns="0">
            <a:spAutoFit/>
          </a:bodyPr>
          <a:lstStyle/>
          <a:p>
            <a:pPr algn="l">
              <a:lnSpc>
                <a:spcPts val="3079"/>
              </a:lnSpc>
              <a:spcBef>
                <a:spcPct val="0"/>
              </a:spcBef>
            </a:pPr>
            <a:r>
              <a:rPr lang="en-US" sz="2199">
                <a:solidFill>
                  <a:srgbClr val="2A3C63"/>
                </a:solidFill>
                <a:latin typeface="IBM Plex Sans"/>
                <a:ea typeface="IBM Plex Sans"/>
                <a:cs typeface="IBM Plex Sans"/>
                <a:sym typeface="IBM Plex Sans"/>
              </a:rPr>
              <a:t>Penn Wharton Budget Model Team. (2016, January 27). The effects of immigration on the United States’ economy. </a:t>
            </a:r>
          </a:p>
          <a:p>
            <a:pPr algn="l">
              <a:lnSpc>
                <a:spcPts val="3079"/>
              </a:lnSpc>
              <a:spcBef>
                <a:spcPct val="0"/>
              </a:spcBef>
            </a:pPr>
            <a:r>
              <a:rPr lang="en-US" sz="2199">
                <a:solidFill>
                  <a:srgbClr val="2A3C63"/>
                </a:solidFill>
                <a:latin typeface="IBM Plex Sans"/>
                <a:ea typeface="IBM Plex Sans"/>
                <a:cs typeface="IBM Plex Sans"/>
                <a:sym typeface="IBM Plex Sans"/>
              </a:rPr>
              <a:t>Penn Wharton Budget Model. Retrieved November 26, 2024, from https://budgetmodel.wharton.upenn.edu/issues/</a:t>
            </a:r>
          </a:p>
          <a:p>
            <a:pPr algn="l">
              <a:lnSpc>
                <a:spcPts val="3079"/>
              </a:lnSpc>
              <a:spcBef>
                <a:spcPct val="0"/>
              </a:spcBef>
            </a:pPr>
            <a:r>
              <a:rPr lang="en-US" sz="2199">
                <a:solidFill>
                  <a:srgbClr val="2A3C63"/>
                </a:solidFill>
                <a:latin typeface="IBM Plex Sans"/>
                <a:ea typeface="IBM Plex Sans"/>
                <a:cs typeface="IBM Plex Sans"/>
                <a:sym typeface="IBM Plex Sans"/>
              </a:rPr>
              <a:t>2016/1/27/the-effects-of-immigration-on-the-united-states-economy </a:t>
            </a:r>
          </a:p>
        </p:txBody>
      </p:sp>
    </p:spTree>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DAGXdlweScI</dc:identifier>
  <dcterms:modified xsi:type="dcterms:W3CDTF">2011-08-01T06:04:30Z</dcterms:modified>
  <cp:revision>1</cp:revision>
  <dc:title>Migration:</dc:title>
</cp:coreProperties>
</file>